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 id="261" r:id="rId6"/>
    <p:sldId id="262" r:id="rId7"/>
    <p:sldId id="264" r:id="rId8"/>
    <p:sldId id="266" r:id="rId9"/>
    <p:sldId id="267" r:id="rId10"/>
    <p:sldId id="268"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938AE-C869-4A56-968F-B3D1CAD6044C}" v="462" dt="2020-06-22T10:33:22.5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6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Brownridge" userId="9d6eadcb-3cb1-4ce6-8818-83410bbf8d0c" providerId="ADAL" clId="{076938AE-C869-4A56-968F-B3D1CAD6044C}"/>
    <pc:docChg chg="undo custSel addSld delSld modSld">
      <pc:chgData name="Mark Brownridge" userId="9d6eadcb-3cb1-4ce6-8818-83410bbf8d0c" providerId="ADAL" clId="{076938AE-C869-4A56-968F-B3D1CAD6044C}" dt="2020-06-22T10:35:50.341" v="1514" actId="113"/>
      <pc:docMkLst>
        <pc:docMk/>
      </pc:docMkLst>
      <pc:sldChg chg="del">
        <pc:chgData name="Mark Brownridge" userId="9d6eadcb-3cb1-4ce6-8818-83410bbf8d0c" providerId="ADAL" clId="{076938AE-C869-4A56-968F-B3D1CAD6044C}" dt="2020-06-22T10:31:25.984" v="1345" actId="47"/>
        <pc:sldMkLst>
          <pc:docMk/>
          <pc:sldMk cId="2183600760" sldId="256"/>
        </pc:sldMkLst>
      </pc:sldChg>
      <pc:sldChg chg="addSp modSp mod">
        <pc:chgData name="Mark Brownridge" userId="9d6eadcb-3cb1-4ce6-8818-83410bbf8d0c" providerId="ADAL" clId="{076938AE-C869-4A56-968F-B3D1CAD6044C}" dt="2020-06-22T10:34:40.039" v="1511" actId="113"/>
        <pc:sldMkLst>
          <pc:docMk/>
          <pc:sldMk cId="1029899006" sldId="257"/>
        </pc:sldMkLst>
        <pc:spChg chg="add mod">
          <ac:chgData name="Mark Brownridge" userId="9d6eadcb-3cb1-4ce6-8818-83410bbf8d0c" providerId="ADAL" clId="{076938AE-C869-4A56-968F-B3D1CAD6044C}" dt="2020-06-22T10:34:40.039" v="1511" actId="113"/>
          <ac:spMkLst>
            <pc:docMk/>
            <pc:sldMk cId="1029899006" sldId="257"/>
            <ac:spMk id="2" creationId="{CF044DCA-010C-413A-9333-738841DD005B}"/>
          </ac:spMkLst>
        </pc:spChg>
        <pc:spChg chg="mod">
          <ac:chgData name="Mark Brownridge" userId="9d6eadcb-3cb1-4ce6-8818-83410bbf8d0c" providerId="ADAL" clId="{076938AE-C869-4A56-968F-B3D1CAD6044C}" dt="2020-06-22T09:57:58.593" v="469" actId="27636"/>
          <ac:spMkLst>
            <pc:docMk/>
            <pc:sldMk cId="1029899006" sldId="257"/>
            <ac:spMk id="3" creationId="{8F87BF99-7263-447D-867E-7595B2BCFE9F}"/>
          </ac:spMkLst>
        </pc:spChg>
        <pc:spChg chg="mod">
          <ac:chgData name="Mark Brownridge" userId="9d6eadcb-3cb1-4ce6-8818-83410bbf8d0c" providerId="ADAL" clId="{076938AE-C869-4A56-968F-B3D1CAD6044C}" dt="2020-06-22T09:57:58.593" v="468" actId="27636"/>
          <ac:spMkLst>
            <pc:docMk/>
            <pc:sldMk cId="1029899006" sldId="257"/>
            <ac:spMk id="4" creationId="{492C474D-3730-4CEA-A170-82E2D0FD951B}"/>
          </ac:spMkLst>
        </pc:spChg>
      </pc:sldChg>
      <pc:sldChg chg="modSp mod">
        <pc:chgData name="Mark Brownridge" userId="9d6eadcb-3cb1-4ce6-8818-83410bbf8d0c" providerId="ADAL" clId="{076938AE-C869-4A56-968F-B3D1CAD6044C}" dt="2020-06-22T10:35:12.236" v="1512" actId="2711"/>
        <pc:sldMkLst>
          <pc:docMk/>
          <pc:sldMk cId="1401236303" sldId="261"/>
        </pc:sldMkLst>
        <pc:spChg chg="mod">
          <ac:chgData name="Mark Brownridge" userId="9d6eadcb-3cb1-4ce6-8818-83410bbf8d0c" providerId="ADAL" clId="{076938AE-C869-4A56-968F-B3D1CAD6044C}" dt="2020-06-22T10:35:12.236" v="1512" actId="2711"/>
          <ac:spMkLst>
            <pc:docMk/>
            <pc:sldMk cId="1401236303" sldId="261"/>
            <ac:spMk id="2" creationId="{ACA2DB34-12E8-49FD-B94B-95E22901A6C1}"/>
          </ac:spMkLst>
        </pc:spChg>
        <pc:spChg chg="mod">
          <ac:chgData name="Mark Brownridge" userId="9d6eadcb-3cb1-4ce6-8818-83410bbf8d0c" providerId="ADAL" clId="{076938AE-C869-4A56-968F-B3D1CAD6044C}" dt="2020-06-22T10:03:38.947" v="700" actId="5793"/>
          <ac:spMkLst>
            <pc:docMk/>
            <pc:sldMk cId="1401236303" sldId="261"/>
            <ac:spMk id="3" creationId="{D289977C-5D23-4F32-A441-E3333B9AB8A2}"/>
          </ac:spMkLst>
        </pc:spChg>
        <pc:spChg chg="mod">
          <ac:chgData name="Mark Brownridge" userId="9d6eadcb-3cb1-4ce6-8818-83410bbf8d0c" providerId="ADAL" clId="{076938AE-C869-4A56-968F-B3D1CAD6044C}" dt="2020-06-22T10:03:38.211" v="695" actId="27636"/>
          <ac:spMkLst>
            <pc:docMk/>
            <pc:sldMk cId="1401236303" sldId="261"/>
            <ac:spMk id="4" creationId="{DE0EDF77-6FF3-4BD1-B461-9ED7344D15CD}"/>
          </ac:spMkLst>
        </pc:spChg>
      </pc:sldChg>
      <pc:sldChg chg="addSp delSp modSp mod setBg setClrOvrMap">
        <pc:chgData name="Mark Brownridge" userId="9d6eadcb-3cb1-4ce6-8818-83410bbf8d0c" providerId="ADAL" clId="{076938AE-C869-4A56-968F-B3D1CAD6044C}" dt="2020-06-22T10:10:11.230" v="751" actId="26606"/>
        <pc:sldMkLst>
          <pc:docMk/>
          <pc:sldMk cId="1202628582" sldId="262"/>
        </pc:sldMkLst>
        <pc:spChg chg="mod">
          <ac:chgData name="Mark Brownridge" userId="9d6eadcb-3cb1-4ce6-8818-83410bbf8d0c" providerId="ADAL" clId="{076938AE-C869-4A56-968F-B3D1CAD6044C}" dt="2020-06-22T10:10:11.230" v="751" actId="26606"/>
          <ac:spMkLst>
            <pc:docMk/>
            <pc:sldMk cId="1202628582" sldId="262"/>
            <ac:spMk id="2" creationId="{CB0833FE-77A9-4880-9D47-239273EF4B52}"/>
          </ac:spMkLst>
        </pc:spChg>
        <pc:spChg chg="mod">
          <ac:chgData name="Mark Brownridge" userId="9d6eadcb-3cb1-4ce6-8818-83410bbf8d0c" providerId="ADAL" clId="{076938AE-C869-4A56-968F-B3D1CAD6044C}" dt="2020-06-22T10:10:11.230" v="751" actId="26606"/>
          <ac:spMkLst>
            <pc:docMk/>
            <pc:sldMk cId="1202628582" sldId="262"/>
            <ac:spMk id="3" creationId="{AD08EF3B-1438-44AE-8C39-9F84285658C4}"/>
          </ac:spMkLst>
        </pc:spChg>
        <pc:spChg chg="del">
          <ac:chgData name="Mark Brownridge" userId="9d6eadcb-3cb1-4ce6-8818-83410bbf8d0c" providerId="ADAL" clId="{076938AE-C869-4A56-968F-B3D1CAD6044C}" dt="2020-06-22T10:10:11.230" v="751" actId="26606"/>
          <ac:spMkLst>
            <pc:docMk/>
            <pc:sldMk cId="1202628582" sldId="262"/>
            <ac:spMk id="15" creationId="{5BD1C87D-7B83-49A8-844E-433D32C45671}"/>
          </ac:spMkLst>
        </pc:spChg>
        <pc:spChg chg="del">
          <ac:chgData name="Mark Brownridge" userId="9d6eadcb-3cb1-4ce6-8818-83410bbf8d0c" providerId="ADAL" clId="{076938AE-C869-4A56-968F-B3D1CAD6044C}" dt="2020-06-22T10:10:11.230" v="751" actId="26606"/>
          <ac:spMkLst>
            <pc:docMk/>
            <pc:sldMk cId="1202628582" sldId="262"/>
            <ac:spMk id="17" creationId="{1703047A-2C9B-4E2C-9A75-B67521B6D638}"/>
          </ac:spMkLst>
        </pc:spChg>
        <pc:spChg chg="add">
          <ac:chgData name="Mark Brownridge" userId="9d6eadcb-3cb1-4ce6-8818-83410bbf8d0c" providerId="ADAL" clId="{076938AE-C869-4A56-968F-B3D1CAD6044C}" dt="2020-06-22T10:10:11.230" v="751" actId="26606"/>
          <ac:spMkLst>
            <pc:docMk/>
            <pc:sldMk cId="1202628582" sldId="262"/>
            <ac:spMk id="22" creationId="{3B854194-185D-494D-905C-7C7CB2E30F6E}"/>
          </ac:spMkLst>
        </pc:spChg>
        <pc:spChg chg="add">
          <ac:chgData name="Mark Brownridge" userId="9d6eadcb-3cb1-4ce6-8818-83410bbf8d0c" providerId="ADAL" clId="{076938AE-C869-4A56-968F-B3D1CAD6044C}" dt="2020-06-22T10:10:11.230" v="751" actId="26606"/>
          <ac:spMkLst>
            <pc:docMk/>
            <pc:sldMk cId="1202628582" sldId="262"/>
            <ac:spMk id="24" creationId="{B4F5FA0D-0104-4987-8241-EFF7C85B88DE}"/>
          </ac:spMkLst>
        </pc:spChg>
        <pc:picChg chg="add">
          <ac:chgData name="Mark Brownridge" userId="9d6eadcb-3cb1-4ce6-8818-83410bbf8d0c" providerId="ADAL" clId="{076938AE-C869-4A56-968F-B3D1CAD6044C}" dt="2020-06-22T10:10:11.230" v="751" actId="26606"/>
          <ac:picMkLst>
            <pc:docMk/>
            <pc:sldMk cId="1202628582" sldId="262"/>
            <ac:picMk id="26" creationId="{2897127E-6CEF-446C-BE87-93B7C46E49D1}"/>
          </ac:picMkLst>
        </pc:picChg>
      </pc:sldChg>
      <pc:sldChg chg="modSp">
        <pc:chgData name="Mark Brownridge" userId="9d6eadcb-3cb1-4ce6-8818-83410bbf8d0c" providerId="ADAL" clId="{076938AE-C869-4A56-968F-B3D1CAD6044C}" dt="2020-06-22T09:50:15.922" v="95" actId="20577"/>
        <pc:sldMkLst>
          <pc:docMk/>
          <pc:sldMk cId="592596898" sldId="268"/>
        </pc:sldMkLst>
        <pc:graphicFrameChg chg="mod">
          <ac:chgData name="Mark Brownridge" userId="9d6eadcb-3cb1-4ce6-8818-83410bbf8d0c" providerId="ADAL" clId="{076938AE-C869-4A56-968F-B3D1CAD6044C}" dt="2020-06-22T09:50:15.922" v="95" actId="20577"/>
          <ac:graphicFrameMkLst>
            <pc:docMk/>
            <pc:sldMk cId="592596898" sldId="268"/>
            <ac:graphicFrameMk id="5" creationId="{DAB5930C-EF54-4348-84CF-EBDB8F6EB122}"/>
          </ac:graphicFrameMkLst>
        </pc:graphicFrameChg>
      </pc:sldChg>
      <pc:sldChg chg="addSp delSp modSp new mod">
        <pc:chgData name="Mark Brownridge" userId="9d6eadcb-3cb1-4ce6-8818-83410bbf8d0c" providerId="ADAL" clId="{076938AE-C869-4A56-968F-B3D1CAD6044C}" dt="2020-06-22T10:35:50.341" v="1514" actId="113"/>
        <pc:sldMkLst>
          <pc:docMk/>
          <pc:sldMk cId="3932991700" sldId="269"/>
        </pc:sldMkLst>
        <pc:spChg chg="mod">
          <ac:chgData name="Mark Brownridge" userId="9d6eadcb-3cb1-4ce6-8818-83410bbf8d0c" providerId="ADAL" clId="{076938AE-C869-4A56-968F-B3D1CAD6044C}" dt="2020-06-22T10:35:50.341" v="1514" actId="113"/>
          <ac:spMkLst>
            <pc:docMk/>
            <pc:sldMk cId="3932991700" sldId="269"/>
            <ac:spMk id="2" creationId="{9165BC72-A453-4AAE-A824-EF6B18504044}"/>
          </ac:spMkLst>
        </pc:spChg>
        <pc:spChg chg="del">
          <ac:chgData name="Mark Brownridge" userId="9d6eadcb-3cb1-4ce6-8818-83410bbf8d0c" providerId="ADAL" clId="{076938AE-C869-4A56-968F-B3D1CAD6044C}" dt="2020-06-22T09:52:50.619" v="97" actId="1032"/>
          <ac:spMkLst>
            <pc:docMk/>
            <pc:sldMk cId="3932991700" sldId="269"/>
            <ac:spMk id="3" creationId="{D404BF31-CC30-4186-B087-28945A2AB609}"/>
          </ac:spMkLst>
        </pc:spChg>
        <pc:spChg chg="del">
          <ac:chgData name="Mark Brownridge" userId="9d6eadcb-3cb1-4ce6-8818-83410bbf8d0c" providerId="ADAL" clId="{076938AE-C869-4A56-968F-B3D1CAD6044C}" dt="2020-06-22T10:35:39.170" v="1513" actId="21"/>
          <ac:spMkLst>
            <pc:docMk/>
            <pc:sldMk cId="3932991700" sldId="269"/>
            <ac:spMk id="4" creationId="{9402E67D-40E9-474D-A824-69CC1E13ED17}"/>
          </ac:spMkLst>
        </pc:spChg>
        <pc:graphicFrameChg chg="add mod modGraphic">
          <ac:chgData name="Mark Brownridge" userId="9d6eadcb-3cb1-4ce6-8818-83410bbf8d0c" providerId="ADAL" clId="{076938AE-C869-4A56-968F-B3D1CAD6044C}" dt="2020-06-22T10:04:42.588" v="701" actId="20577"/>
          <ac:graphicFrameMkLst>
            <pc:docMk/>
            <pc:sldMk cId="3932991700" sldId="269"/>
            <ac:graphicFrameMk id="5" creationId="{D73A9005-E985-43D6-BB71-4E42331B2EDE}"/>
          </ac:graphicFrameMkLst>
        </pc:graphicFrameChg>
      </pc:sldChg>
      <pc:sldChg chg="new del">
        <pc:chgData name="Mark Brownridge" userId="9d6eadcb-3cb1-4ce6-8818-83410bbf8d0c" providerId="ADAL" clId="{076938AE-C869-4A56-968F-B3D1CAD6044C}" dt="2020-06-22T10:05:14.435" v="703" actId="680"/>
        <pc:sldMkLst>
          <pc:docMk/>
          <pc:sldMk cId="1156681588" sldId="270"/>
        </pc:sldMkLst>
      </pc:sldChg>
      <pc:sldChg chg="addSp modSp new mod setBg">
        <pc:chgData name="Mark Brownridge" userId="9d6eadcb-3cb1-4ce6-8818-83410bbf8d0c" providerId="ADAL" clId="{076938AE-C869-4A56-968F-B3D1CAD6044C}" dt="2020-06-22T10:28:34.581" v="1198" actId="26606"/>
        <pc:sldMkLst>
          <pc:docMk/>
          <pc:sldMk cId="2066866816" sldId="270"/>
        </pc:sldMkLst>
        <pc:spChg chg="mod">
          <ac:chgData name="Mark Brownridge" userId="9d6eadcb-3cb1-4ce6-8818-83410bbf8d0c" providerId="ADAL" clId="{076938AE-C869-4A56-968F-B3D1CAD6044C}" dt="2020-06-22T10:28:34.581" v="1198" actId="26606"/>
          <ac:spMkLst>
            <pc:docMk/>
            <pc:sldMk cId="2066866816" sldId="270"/>
            <ac:spMk id="2" creationId="{514BAF03-3B68-428B-816B-6B703F5185DB}"/>
          </ac:spMkLst>
        </pc:spChg>
        <pc:spChg chg="mod">
          <ac:chgData name="Mark Brownridge" userId="9d6eadcb-3cb1-4ce6-8818-83410bbf8d0c" providerId="ADAL" clId="{076938AE-C869-4A56-968F-B3D1CAD6044C}" dt="2020-06-22T10:28:34.581" v="1198" actId="26606"/>
          <ac:spMkLst>
            <pc:docMk/>
            <pc:sldMk cId="2066866816" sldId="270"/>
            <ac:spMk id="3" creationId="{AB86094C-7993-49AB-861C-6E83C2E75415}"/>
          </ac:spMkLst>
        </pc:spChg>
        <pc:spChg chg="mod">
          <ac:chgData name="Mark Brownridge" userId="9d6eadcb-3cb1-4ce6-8818-83410bbf8d0c" providerId="ADAL" clId="{076938AE-C869-4A56-968F-B3D1CAD6044C}" dt="2020-06-22T10:28:34.581" v="1198" actId="26606"/>
          <ac:spMkLst>
            <pc:docMk/>
            <pc:sldMk cId="2066866816" sldId="270"/>
            <ac:spMk id="4" creationId="{28130A46-3448-4757-BC9C-5E6094E51957}"/>
          </ac:spMkLst>
        </pc:spChg>
        <pc:spChg chg="add">
          <ac:chgData name="Mark Brownridge" userId="9d6eadcb-3cb1-4ce6-8818-83410bbf8d0c" providerId="ADAL" clId="{076938AE-C869-4A56-968F-B3D1CAD6044C}" dt="2020-06-22T10:28:34.581" v="1198" actId="26606"/>
          <ac:spMkLst>
            <pc:docMk/>
            <pc:sldMk cId="2066866816" sldId="270"/>
            <ac:spMk id="9" creationId="{4C608BEB-860E-4094-8511-78603564A75E}"/>
          </ac:spMkLst>
        </pc:spChg>
        <pc:cxnChg chg="add">
          <ac:chgData name="Mark Brownridge" userId="9d6eadcb-3cb1-4ce6-8818-83410bbf8d0c" providerId="ADAL" clId="{076938AE-C869-4A56-968F-B3D1CAD6044C}" dt="2020-06-22T10:28:34.581" v="1198" actId="26606"/>
          <ac:cxnSpMkLst>
            <pc:docMk/>
            <pc:sldMk cId="2066866816" sldId="270"/>
            <ac:cxnSpMk id="11" creationId="{1F16A8D4-FE87-4604-88B2-394B5D1EB437}"/>
          </ac:cxnSpMkLst>
        </pc:cxnChg>
      </pc:sldChg>
      <pc:sldChg chg="addSp modSp new mod">
        <pc:chgData name="Mark Brownridge" userId="9d6eadcb-3cb1-4ce6-8818-83410bbf8d0c" providerId="ADAL" clId="{076938AE-C869-4A56-968F-B3D1CAD6044C}" dt="2020-06-22T10:30:30.839" v="1344" actId="20577"/>
        <pc:sldMkLst>
          <pc:docMk/>
          <pc:sldMk cId="1788209864" sldId="271"/>
        </pc:sldMkLst>
        <pc:spChg chg="mod">
          <ac:chgData name="Mark Brownridge" userId="9d6eadcb-3cb1-4ce6-8818-83410bbf8d0c" providerId="ADAL" clId="{076938AE-C869-4A56-968F-B3D1CAD6044C}" dt="2020-06-22T10:30:30.839" v="1344" actId="20577"/>
          <ac:spMkLst>
            <pc:docMk/>
            <pc:sldMk cId="1788209864" sldId="271"/>
            <ac:spMk id="2" creationId="{43FCC970-3B84-4F82-A629-F540E18796EF}"/>
          </ac:spMkLst>
        </pc:spChg>
        <pc:spChg chg="add mod">
          <ac:chgData name="Mark Brownridge" userId="9d6eadcb-3cb1-4ce6-8818-83410bbf8d0c" providerId="ADAL" clId="{076938AE-C869-4A56-968F-B3D1CAD6044C}" dt="2020-06-22T10:29:49.159" v="1295" actId="1076"/>
          <ac:spMkLst>
            <pc:docMk/>
            <pc:sldMk cId="1788209864" sldId="271"/>
            <ac:spMk id="3" creationId="{A6CCF583-26C7-4754-86A1-801E8BA7CA7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40BC3-BDCB-4373-8AF3-39F66D07460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FFC68429-3492-4F93-84BC-EF34D24911A1}">
      <dgm:prSet phldrT="[Text]"/>
      <dgm:spPr/>
      <dgm:t>
        <a:bodyPr/>
        <a:lstStyle/>
        <a:p>
          <a:r>
            <a:rPr lang="en-GB" dirty="0"/>
            <a:t>Quantitative Objectives</a:t>
          </a:r>
        </a:p>
      </dgm:t>
    </dgm:pt>
    <dgm:pt modelId="{23A9BAEF-27AF-4429-9A62-FC38ED8F831C}" type="parTrans" cxnId="{AC1BC8AD-CD0F-438A-8728-845E4AABE9E7}">
      <dgm:prSet/>
      <dgm:spPr/>
      <dgm:t>
        <a:bodyPr/>
        <a:lstStyle/>
        <a:p>
          <a:endParaRPr lang="en-GB"/>
        </a:p>
      </dgm:t>
    </dgm:pt>
    <dgm:pt modelId="{F72A913E-E41B-44BD-8CD1-346D737AB126}" type="sibTrans" cxnId="{AC1BC8AD-CD0F-438A-8728-845E4AABE9E7}">
      <dgm:prSet/>
      <dgm:spPr/>
      <dgm:t>
        <a:bodyPr/>
        <a:lstStyle/>
        <a:p>
          <a:endParaRPr lang="en-GB"/>
        </a:p>
      </dgm:t>
    </dgm:pt>
    <dgm:pt modelId="{6619C31A-E0AB-4CFA-AD8B-817E01C112AE}">
      <dgm:prSet phldrT="[Text]"/>
      <dgm:spPr/>
      <dgm:t>
        <a:bodyPr/>
        <a:lstStyle/>
        <a:p>
          <a:pPr>
            <a:buFont typeface="Symbol" panose="05050102010706020507" pitchFamily="18" charset="2"/>
            <a:buChar char=""/>
          </a:pPr>
          <a:r>
            <a:rPr lang="en-GB" dirty="0"/>
            <a:t>To compare the performance of UK companies that have received funding through EIS, SEIS and/or VCT schemes against  the performance of similarly matched companies that have not received such funding, either because they weren’t eligible or weren’t aware of the schemes to compare the performance of recipient companies dynamically, i.e. before and after receiving initial EIS, SEIS or VCT investment</a:t>
          </a:r>
        </a:p>
      </dgm:t>
    </dgm:pt>
    <dgm:pt modelId="{6A65E9CE-1E00-4446-9714-1EA563CCB735}" type="parTrans" cxnId="{DBC01F8C-6147-4099-AD1F-B6EB9F8A1144}">
      <dgm:prSet/>
      <dgm:spPr/>
      <dgm:t>
        <a:bodyPr/>
        <a:lstStyle/>
        <a:p>
          <a:endParaRPr lang="en-GB"/>
        </a:p>
      </dgm:t>
    </dgm:pt>
    <dgm:pt modelId="{442BCC73-0C82-4C71-A380-E0B4D5E5E368}" type="sibTrans" cxnId="{DBC01F8C-6147-4099-AD1F-B6EB9F8A1144}">
      <dgm:prSet/>
      <dgm:spPr/>
      <dgm:t>
        <a:bodyPr/>
        <a:lstStyle/>
        <a:p>
          <a:endParaRPr lang="en-GB"/>
        </a:p>
      </dgm:t>
    </dgm:pt>
    <dgm:pt modelId="{7EDD4A71-18D8-46FC-947C-C8A41786486E}">
      <dgm:prSet phldrT="[Text]"/>
      <dgm:spPr/>
      <dgm:t>
        <a:bodyPr/>
        <a:lstStyle/>
        <a:p>
          <a:pPr>
            <a:buFont typeface="Symbol" panose="05050102010706020507" pitchFamily="18" charset="2"/>
            <a:buChar char=""/>
          </a:pPr>
          <a:r>
            <a:rPr lang="en-GB" dirty="0"/>
            <a:t>To quantify the effect on business performance indicators for each scheme based on key variables including, for example, company age, size, region and sector.</a:t>
          </a:r>
        </a:p>
      </dgm:t>
    </dgm:pt>
    <dgm:pt modelId="{E0F27986-DB42-4909-8C51-0925FC59E0DA}" type="parTrans" cxnId="{F3548092-79FB-4EF9-9970-36761B0DAEEC}">
      <dgm:prSet/>
      <dgm:spPr/>
      <dgm:t>
        <a:bodyPr/>
        <a:lstStyle/>
        <a:p>
          <a:endParaRPr lang="en-GB"/>
        </a:p>
      </dgm:t>
    </dgm:pt>
    <dgm:pt modelId="{B6F094BC-65F9-4DDD-9E74-79C6EC01C079}" type="sibTrans" cxnId="{F3548092-79FB-4EF9-9970-36761B0DAEEC}">
      <dgm:prSet/>
      <dgm:spPr/>
      <dgm:t>
        <a:bodyPr/>
        <a:lstStyle/>
        <a:p>
          <a:endParaRPr lang="en-GB"/>
        </a:p>
      </dgm:t>
    </dgm:pt>
    <dgm:pt modelId="{7255FB53-2AE0-4B5A-B166-689DF6845400}">
      <dgm:prSet phldrT="[Text]"/>
      <dgm:spPr/>
      <dgm:t>
        <a:bodyPr/>
        <a:lstStyle/>
        <a:p>
          <a:r>
            <a:rPr lang="en-GB" dirty="0"/>
            <a:t>Qualitative Objectives</a:t>
          </a:r>
        </a:p>
      </dgm:t>
    </dgm:pt>
    <dgm:pt modelId="{5CCF8B02-E91B-415F-9AA9-D8D32F662A1F}" type="parTrans" cxnId="{2F9470D7-9EDE-495F-9468-1288D4035FA1}">
      <dgm:prSet/>
      <dgm:spPr/>
      <dgm:t>
        <a:bodyPr/>
        <a:lstStyle/>
        <a:p>
          <a:endParaRPr lang="en-GB"/>
        </a:p>
      </dgm:t>
    </dgm:pt>
    <dgm:pt modelId="{22F9CC3D-AAB6-45D1-A69E-542727627878}" type="sibTrans" cxnId="{2F9470D7-9EDE-495F-9468-1288D4035FA1}">
      <dgm:prSet/>
      <dgm:spPr/>
      <dgm:t>
        <a:bodyPr/>
        <a:lstStyle/>
        <a:p>
          <a:endParaRPr lang="en-GB"/>
        </a:p>
      </dgm:t>
    </dgm:pt>
    <dgm:pt modelId="{56939FCF-A9F7-45E0-8A79-382E88086340}">
      <dgm:prSet phldrT="[Text]"/>
      <dgm:spPr/>
      <dgm:t>
        <a:bodyPr/>
        <a:lstStyle/>
        <a:p>
          <a:pPr>
            <a:buFont typeface="Symbol" panose="05050102010706020507" pitchFamily="18" charset="2"/>
            <a:buChar char=""/>
          </a:pPr>
          <a:r>
            <a:rPr lang="en-GB" dirty="0"/>
            <a:t>To capture the directly relevant qualitative experience of those companies who have received EIS, SEIS or VCT funding as well as those that are not able to</a:t>
          </a:r>
        </a:p>
      </dgm:t>
    </dgm:pt>
    <dgm:pt modelId="{4C98AE1B-00DF-47B8-AD45-08FDEFC520C7}" type="parTrans" cxnId="{DE48E6D7-6006-4155-9D10-FBA826A8CB03}">
      <dgm:prSet/>
      <dgm:spPr/>
      <dgm:t>
        <a:bodyPr/>
        <a:lstStyle/>
        <a:p>
          <a:endParaRPr lang="en-GB"/>
        </a:p>
      </dgm:t>
    </dgm:pt>
    <dgm:pt modelId="{51EB8ED5-5136-4C7D-BB6B-B067A41C4D60}" type="sibTrans" cxnId="{DE48E6D7-6006-4155-9D10-FBA826A8CB03}">
      <dgm:prSet/>
      <dgm:spPr/>
      <dgm:t>
        <a:bodyPr/>
        <a:lstStyle/>
        <a:p>
          <a:endParaRPr lang="en-GB"/>
        </a:p>
      </dgm:t>
    </dgm:pt>
    <dgm:pt modelId="{68859072-0737-4446-9191-6E1B09E8D9F3}">
      <dgm:prSet phldrT="[Text]"/>
      <dgm:spPr/>
      <dgm:t>
        <a:bodyPr/>
        <a:lstStyle/>
        <a:p>
          <a:pPr>
            <a:buFont typeface="Symbol" panose="05050102010706020507" pitchFamily="18" charset="2"/>
            <a:buChar char=""/>
          </a:pPr>
          <a:r>
            <a:rPr lang="en-GB" dirty="0"/>
            <a:t>To identify the current SME funding gap and where the market failure exists as well as discovering regional and diversity issues</a:t>
          </a:r>
        </a:p>
      </dgm:t>
    </dgm:pt>
    <dgm:pt modelId="{12CECA2E-F435-4B85-87D3-2E9FF125603F}" type="parTrans" cxnId="{A23F506C-D3F6-42CA-991C-4AEF7138112D}">
      <dgm:prSet/>
      <dgm:spPr/>
      <dgm:t>
        <a:bodyPr/>
        <a:lstStyle/>
        <a:p>
          <a:endParaRPr lang="en-GB"/>
        </a:p>
      </dgm:t>
    </dgm:pt>
    <dgm:pt modelId="{349D65C4-D37F-469A-8021-AA998815A2F9}" type="sibTrans" cxnId="{A23F506C-D3F6-42CA-991C-4AEF7138112D}">
      <dgm:prSet/>
      <dgm:spPr/>
      <dgm:t>
        <a:bodyPr/>
        <a:lstStyle/>
        <a:p>
          <a:endParaRPr lang="en-GB"/>
        </a:p>
      </dgm:t>
    </dgm:pt>
    <dgm:pt modelId="{4393EF2B-5F85-4864-8D4B-1260B8D07462}">
      <dgm:prSet phldrT="[Text]"/>
      <dgm:spPr/>
      <dgm:t>
        <a:bodyPr/>
        <a:lstStyle/>
        <a:p>
          <a:pPr>
            <a:buFont typeface="Symbol" panose="05050102010706020507" pitchFamily="18" charset="2"/>
            <a:buChar char=""/>
          </a:pPr>
          <a:endParaRPr lang="en-GB" dirty="0"/>
        </a:p>
      </dgm:t>
    </dgm:pt>
    <dgm:pt modelId="{9C11F965-522A-4E1E-A922-44EEBEA86ED5}" type="parTrans" cxnId="{92E52AD0-CB43-4220-BA49-DB2B124DD474}">
      <dgm:prSet/>
      <dgm:spPr/>
      <dgm:t>
        <a:bodyPr/>
        <a:lstStyle/>
        <a:p>
          <a:endParaRPr lang="en-GB"/>
        </a:p>
      </dgm:t>
    </dgm:pt>
    <dgm:pt modelId="{9E65B760-90D8-4EA6-8CE5-8F8D2806D787}" type="sibTrans" cxnId="{92E52AD0-CB43-4220-BA49-DB2B124DD474}">
      <dgm:prSet/>
      <dgm:spPr/>
      <dgm:t>
        <a:bodyPr/>
        <a:lstStyle/>
        <a:p>
          <a:endParaRPr lang="en-GB"/>
        </a:p>
      </dgm:t>
    </dgm:pt>
    <dgm:pt modelId="{187C2460-F29A-4133-84C4-09BF9F8FB059}">
      <dgm:prSet phldrT="[Text]"/>
      <dgm:spPr/>
      <dgm:t>
        <a:bodyPr/>
        <a:lstStyle/>
        <a:p>
          <a:pPr>
            <a:buFont typeface="Symbol" panose="05050102010706020507" pitchFamily="18" charset="2"/>
            <a:buChar char=""/>
          </a:pPr>
          <a:endParaRPr lang="en-GB" dirty="0"/>
        </a:p>
      </dgm:t>
    </dgm:pt>
    <dgm:pt modelId="{5383266F-5BBA-43AE-9F85-99F2898E9D98}" type="parTrans" cxnId="{B282A00B-DE27-4BF2-AD27-67A86AA5429A}">
      <dgm:prSet/>
      <dgm:spPr/>
      <dgm:t>
        <a:bodyPr/>
        <a:lstStyle/>
        <a:p>
          <a:endParaRPr lang="en-GB"/>
        </a:p>
      </dgm:t>
    </dgm:pt>
    <dgm:pt modelId="{CDC4B9BF-A83C-4F2F-9544-0F06A971C385}" type="sibTrans" cxnId="{B282A00B-DE27-4BF2-AD27-67A86AA5429A}">
      <dgm:prSet/>
      <dgm:spPr/>
      <dgm:t>
        <a:bodyPr/>
        <a:lstStyle/>
        <a:p>
          <a:endParaRPr lang="en-GB"/>
        </a:p>
      </dgm:t>
    </dgm:pt>
    <dgm:pt modelId="{ED8838A9-F40A-4800-850D-0D1A3A9FD4FA}">
      <dgm:prSet phldrT="[Text]"/>
      <dgm:spPr/>
      <dgm:t>
        <a:bodyPr/>
        <a:lstStyle/>
        <a:p>
          <a:pPr>
            <a:buFont typeface="Symbol" panose="05050102010706020507" pitchFamily="18" charset="2"/>
            <a:buChar char=""/>
          </a:pPr>
          <a:r>
            <a:rPr lang="en-GB" dirty="0"/>
            <a:t>To highlight how expanding the schemes to a wider subset of SMEs can plug those gaps/prevent future market failure</a:t>
          </a:r>
        </a:p>
      </dgm:t>
    </dgm:pt>
    <dgm:pt modelId="{EA289502-5F70-4E64-ACF4-22F52575064F}" type="parTrans" cxnId="{D7B8ED2C-4F50-4B29-AE60-B3709409A537}">
      <dgm:prSet/>
      <dgm:spPr/>
    </dgm:pt>
    <dgm:pt modelId="{2CD46730-7C28-48D4-8E6C-6DF449964DAE}" type="sibTrans" cxnId="{D7B8ED2C-4F50-4B29-AE60-B3709409A537}">
      <dgm:prSet/>
      <dgm:spPr/>
    </dgm:pt>
    <dgm:pt modelId="{C2F2B553-F440-41B1-B2D9-1C0B838A89E8}">
      <dgm:prSet phldrT="[Text]"/>
      <dgm:spPr/>
      <dgm:t>
        <a:bodyPr/>
        <a:lstStyle/>
        <a:p>
          <a:pPr>
            <a:buFont typeface="Symbol" panose="05050102010706020507" pitchFamily="18" charset="2"/>
            <a:buNone/>
          </a:pPr>
          <a:endParaRPr lang="en-GB" dirty="0"/>
        </a:p>
      </dgm:t>
    </dgm:pt>
    <dgm:pt modelId="{24A2F031-4DBA-4FCB-8F40-6CB5D68204AA}" type="parTrans" cxnId="{6B3A52EE-1CF2-4329-9A39-1B6C78727DF6}">
      <dgm:prSet/>
      <dgm:spPr/>
    </dgm:pt>
    <dgm:pt modelId="{4F026CC6-8FF0-40D0-A25A-54BF2B4BCFFA}" type="sibTrans" cxnId="{6B3A52EE-1CF2-4329-9A39-1B6C78727DF6}">
      <dgm:prSet/>
      <dgm:spPr/>
    </dgm:pt>
    <dgm:pt modelId="{75D86F0F-C8CB-4E3D-AF9B-31B7EB2615BF}" type="pres">
      <dgm:prSet presAssocID="{BD540BC3-BDCB-4373-8AF3-39F66D074604}" presName="Name0" presStyleCnt="0">
        <dgm:presLayoutVars>
          <dgm:dir/>
          <dgm:animLvl val="lvl"/>
          <dgm:resizeHandles val="exact"/>
        </dgm:presLayoutVars>
      </dgm:prSet>
      <dgm:spPr/>
    </dgm:pt>
    <dgm:pt modelId="{F4F6DC76-DFD4-4460-BF8B-9DA529C46C8D}" type="pres">
      <dgm:prSet presAssocID="{FFC68429-3492-4F93-84BC-EF34D24911A1}" presName="composite" presStyleCnt="0"/>
      <dgm:spPr/>
    </dgm:pt>
    <dgm:pt modelId="{28F79FE6-FAAD-45BE-8C0D-913D3FB6DBA1}" type="pres">
      <dgm:prSet presAssocID="{FFC68429-3492-4F93-84BC-EF34D24911A1}" presName="parTx" presStyleLbl="alignNode1" presStyleIdx="0" presStyleCnt="2">
        <dgm:presLayoutVars>
          <dgm:chMax val="0"/>
          <dgm:chPref val="0"/>
          <dgm:bulletEnabled val="1"/>
        </dgm:presLayoutVars>
      </dgm:prSet>
      <dgm:spPr/>
    </dgm:pt>
    <dgm:pt modelId="{64208AB3-C863-44F7-A862-0B194FB7C796}" type="pres">
      <dgm:prSet presAssocID="{FFC68429-3492-4F93-84BC-EF34D24911A1}" presName="desTx" presStyleLbl="alignAccFollowNode1" presStyleIdx="0" presStyleCnt="2" custScaleX="129538">
        <dgm:presLayoutVars>
          <dgm:bulletEnabled val="1"/>
        </dgm:presLayoutVars>
      </dgm:prSet>
      <dgm:spPr/>
    </dgm:pt>
    <dgm:pt modelId="{A9EF59F2-501D-407A-A6C7-F6EFE584572B}" type="pres">
      <dgm:prSet presAssocID="{F72A913E-E41B-44BD-8CD1-346D737AB126}" presName="space" presStyleCnt="0"/>
      <dgm:spPr/>
    </dgm:pt>
    <dgm:pt modelId="{AEE82BE5-801E-438C-B6D0-879FB1ADBD42}" type="pres">
      <dgm:prSet presAssocID="{7255FB53-2AE0-4B5A-B166-689DF6845400}" presName="composite" presStyleCnt="0"/>
      <dgm:spPr/>
    </dgm:pt>
    <dgm:pt modelId="{DEAA2719-E4C6-4F75-9B0C-7B8C03CE0180}" type="pres">
      <dgm:prSet presAssocID="{7255FB53-2AE0-4B5A-B166-689DF6845400}" presName="parTx" presStyleLbl="alignNode1" presStyleIdx="1" presStyleCnt="2">
        <dgm:presLayoutVars>
          <dgm:chMax val="0"/>
          <dgm:chPref val="0"/>
          <dgm:bulletEnabled val="1"/>
        </dgm:presLayoutVars>
      </dgm:prSet>
      <dgm:spPr/>
    </dgm:pt>
    <dgm:pt modelId="{786923FE-F3B3-4445-A6AC-C2E2396D56EA}" type="pres">
      <dgm:prSet presAssocID="{7255FB53-2AE0-4B5A-B166-689DF6845400}" presName="desTx" presStyleLbl="alignAccFollowNode1" presStyleIdx="1" presStyleCnt="2" custScaleX="112679">
        <dgm:presLayoutVars>
          <dgm:bulletEnabled val="1"/>
        </dgm:presLayoutVars>
      </dgm:prSet>
      <dgm:spPr/>
    </dgm:pt>
  </dgm:ptLst>
  <dgm:cxnLst>
    <dgm:cxn modelId="{B282A00B-DE27-4BF2-AD27-67A86AA5429A}" srcId="{7255FB53-2AE0-4B5A-B166-689DF6845400}" destId="{187C2460-F29A-4133-84C4-09BF9F8FB059}" srcOrd="1" destOrd="0" parTransId="{5383266F-5BBA-43AE-9F85-99F2898E9D98}" sibTransId="{CDC4B9BF-A83C-4F2F-9544-0F06A971C385}"/>
    <dgm:cxn modelId="{10C85D11-0AAE-47C2-93DF-416441EDDFB4}" type="presOf" srcId="{ED8838A9-F40A-4800-850D-0D1A3A9FD4FA}" destId="{786923FE-F3B3-4445-A6AC-C2E2396D56EA}" srcOrd="0" destOrd="4" presId="urn:microsoft.com/office/officeart/2005/8/layout/hList1"/>
    <dgm:cxn modelId="{DE2D192C-8DAB-4B82-A6DA-6266544136DA}" type="presOf" srcId="{4393EF2B-5F85-4864-8D4B-1260B8D07462}" destId="{64208AB3-C863-44F7-A862-0B194FB7C796}" srcOrd="0" destOrd="1" presId="urn:microsoft.com/office/officeart/2005/8/layout/hList1"/>
    <dgm:cxn modelId="{D7B8ED2C-4F50-4B29-AE60-B3709409A537}" srcId="{7255FB53-2AE0-4B5A-B166-689DF6845400}" destId="{ED8838A9-F40A-4800-850D-0D1A3A9FD4FA}" srcOrd="4" destOrd="0" parTransId="{EA289502-5F70-4E64-ACF4-22F52575064F}" sibTransId="{2CD46730-7C28-48D4-8E6C-6DF449964DAE}"/>
    <dgm:cxn modelId="{7F262A68-7B52-469D-8EB2-622BD36C0C5F}" type="presOf" srcId="{7255FB53-2AE0-4B5A-B166-689DF6845400}" destId="{DEAA2719-E4C6-4F75-9B0C-7B8C03CE0180}" srcOrd="0" destOrd="0" presId="urn:microsoft.com/office/officeart/2005/8/layout/hList1"/>
    <dgm:cxn modelId="{A23F506C-D3F6-42CA-991C-4AEF7138112D}" srcId="{7255FB53-2AE0-4B5A-B166-689DF6845400}" destId="{68859072-0737-4446-9191-6E1B09E8D9F3}" srcOrd="2" destOrd="0" parTransId="{12CECA2E-F435-4B85-87D3-2E9FF125603F}" sibTransId="{349D65C4-D37F-469A-8021-AA998815A2F9}"/>
    <dgm:cxn modelId="{1531784D-C9BA-4196-A25F-AA8D6C914C0E}" type="presOf" srcId="{187C2460-F29A-4133-84C4-09BF9F8FB059}" destId="{786923FE-F3B3-4445-A6AC-C2E2396D56EA}" srcOrd="0" destOrd="1" presId="urn:microsoft.com/office/officeart/2005/8/layout/hList1"/>
    <dgm:cxn modelId="{F4D79D79-8899-48C8-9554-6A717ED7BB53}" type="presOf" srcId="{68859072-0737-4446-9191-6E1B09E8D9F3}" destId="{786923FE-F3B3-4445-A6AC-C2E2396D56EA}" srcOrd="0" destOrd="2" presId="urn:microsoft.com/office/officeart/2005/8/layout/hList1"/>
    <dgm:cxn modelId="{DBC01F8C-6147-4099-AD1F-B6EB9F8A1144}" srcId="{FFC68429-3492-4F93-84BC-EF34D24911A1}" destId="{6619C31A-E0AB-4CFA-AD8B-817E01C112AE}" srcOrd="0" destOrd="0" parTransId="{6A65E9CE-1E00-4446-9714-1EA563CCB735}" sibTransId="{442BCC73-0C82-4C71-A380-E0B4D5E5E368}"/>
    <dgm:cxn modelId="{9F96538C-3C81-4894-998E-8C5C15FCC9EA}" type="presOf" srcId="{FFC68429-3492-4F93-84BC-EF34D24911A1}" destId="{28F79FE6-FAAD-45BE-8C0D-913D3FB6DBA1}" srcOrd="0" destOrd="0" presId="urn:microsoft.com/office/officeart/2005/8/layout/hList1"/>
    <dgm:cxn modelId="{F3548092-79FB-4EF9-9970-36761B0DAEEC}" srcId="{FFC68429-3492-4F93-84BC-EF34D24911A1}" destId="{7EDD4A71-18D8-46FC-947C-C8A41786486E}" srcOrd="2" destOrd="0" parTransId="{E0F27986-DB42-4909-8C51-0925FC59E0DA}" sibTransId="{B6F094BC-65F9-4DDD-9E74-79C6EC01C079}"/>
    <dgm:cxn modelId="{A5478EA2-A9B8-4F8C-A922-99881216B179}" type="presOf" srcId="{56939FCF-A9F7-45E0-8A79-382E88086340}" destId="{786923FE-F3B3-4445-A6AC-C2E2396D56EA}" srcOrd="0" destOrd="0" presId="urn:microsoft.com/office/officeart/2005/8/layout/hList1"/>
    <dgm:cxn modelId="{AC1BC8AD-CD0F-438A-8728-845E4AABE9E7}" srcId="{BD540BC3-BDCB-4373-8AF3-39F66D074604}" destId="{FFC68429-3492-4F93-84BC-EF34D24911A1}" srcOrd="0" destOrd="0" parTransId="{23A9BAEF-27AF-4429-9A62-FC38ED8F831C}" sibTransId="{F72A913E-E41B-44BD-8CD1-346D737AB126}"/>
    <dgm:cxn modelId="{E84ACDBD-BEFE-4C12-8666-4614001D0DE3}" type="presOf" srcId="{BD540BC3-BDCB-4373-8AF3-39F66D074604}" destId="{75D86F0F-C8CB-4E3D-AF9B-31B7EB2615BF}" srcOrd="0" destOrd="0" presId="urn:microsoft.com/office/officeart/2005/8/layout/hList1"/>
    <dgm:cxn modelId="{92E52AD0-CB43-4220-BA49-DB2B124DD474}" srcId="{FFC68429-3492-4F93-84BC-EF34D24911A1}" destId="{4393EF2B-5F85-4864-8D4B-1260B8D07462}" srcOrd="1" destOrd="0" parTransId="{9C11F965-522A-4E1E-A922-44EEBEA86ED5}" sibTransId="{9E65B760-90D8-4EA6-8CE5-8F8D2806D787}"/>
    <dgm:cxn modelId="{EBBE2ED5-1A16-450A-A581-766E6C4B4FE0}" type="presOf" srcId="{7EDD4A71-18D8-46FC-947C-C8A41786486E}" destId="{64208AB3-C863-44F7-A862-0B194FB7C796}" srcOrd="0" destOrd="2" presId="urn:microsoft.com/office/officeart/2005/8/layout/hList1"/>
    <dgm:cxn modelId="{2F9470D7-9EDE-495F-9468-1288D4035FA1}" srcId="{BD540BC3-BDCB-4373-8AF3-39F66D074604}" destId="{7255FB53-2AE0-4B5A-B166-689DF6845400}" srcOrd="1" destOrd="0" parTransId="{5CCF8B02-E91B-415F-9AA9-D8D32F662A1F}" sibTransId="{22F9CC3D-AAB6-45D1-A69E-542727627878}"/>
    <dgm:cxn modelId="{DE48E6D7-6006-4155-9D10-FBA826A8CB03}" srcId="{7255FB53-2AE0-4B5A-B166-689DF6845400}" destId="{56939FCF-A9F7-45E0-8A79-382E88086340}" srcOrd="0" destOrd="0" parTransId="{4C98AE1B-00DF-47B8-AD45-08FDEFC520C7}" sibTransId="{51EB8ED5-5136-4C7D-BB6B-B067A41C4D60}"/>
    <dgm:cxn modelId="{375634E3-3159-4124-BE3B-6BA874BE5B16}" type="presOf" srcId="{6619C31A-E0AB-4CFA-AD8B-817E01C112AE}" destId="{64208AB3-C863-44F7-A862-0B194FB7C796}" srcOrd="0" destOrd="0" presId="urn:microsoft.com/office/officeart/2005/8/layout/hList1"/>
    <dgm:cxn modelId="{6B3A52EE-1CF2-4329-9A39-1B6C78727DF6}" srcId="{7255FB53-2AE0-4B5A-B166-689DF6845400}" destId="{C2F2B553-F440-41B1-B2D9-1C0B838A89E8}" srcOrd="3" destOrd="0" parTransId="{24A2F031-4DBA-4FCB-8F40-6CB5D68204AA}" sibTransId="{4F026CC6-8FF0-40D0-A25A-54BF2B4BCFFA}"/>
    <dgm:cxn modelId="{6E8C64EF-18DC-4A83-A06A-8533900028AD}" type="presOf" srcId="{C2F2B553-F440-41B1-B2D9-1C0B838A89E8}" destId="{786923FE-F3B3-4445-A6AC-C2E2396D56EA}" srcOrd="0" destOrd="3" presId="urn:microsoft.com/office/officeart/2005/8/layout/hList1"/>
    <dgm:cxn modelId="{5270A8CE-CF4B-4928-ADD0-E537A810D142}" type="presParOf" srcId="{75D86F0F-C8CB-4E3D-AF9B-31B7EB2615BF}" destId="{F4F6DC76-DFD4-4460-BF8B-9DA529C46C8D}" srcOrd="0" destOrd="0" presId="urn:microsoft.com/office/officeart/2005/8/layout/hList1"/>
    <dgm:cxn modelId="{31C26D97-E7B6-40C2-9BC0-7A8B6601A004}" type="presParOf" srcId="{F4F6DC76-DFD4-4460-BF8B-9DA529C46C8D}" destId="{28F79FE6-FAAD-45BE-8C0D-913D3FB6DBA1}" srcOrd="0" destOrd="0" presId="urn:microsoft.com/office/officeart/2005/8/layout/hList1"/>
    <dgm:cxn modelId="{B3D3AD30-AB75-49B1-ADE4-E028E4EA0207}" type="presParOf" srcId="{F4F6DC76-DFD4-4460-BF8B-9DA529C46C8D}" destId="{64208AB3-C863-44F7-A862-0B194FB7C796}" srcOrd="1" destOrd="0" presId="urn:microsoft.com/office/officeart/2005/8/layout/hList1"/>
    <dgm:cxn modelId="{FE349E84-FFCC-4827-A6D3-04AB11C989E5}" type="presParOf" srcId="{75D86F0F-C8CB-4E3D-AF9B-31B7EB2615BF}" destId="{A9EF59F2-501D-407A-A6C7-F6EFE584572B}" srcOrd="1" destOrd="0" presId="urn:microsoft.com/office/officeart/2005/8/layout/hList1"/>
    <dgm:cxn modelId="{20E15D37-8BE4-4CEA-883B-AD00F8A53CF7}" type="presParOf" srcId="{75D86F0F-C8CB-4E3D-AF9B-31B7EB2615BF}" destId="{AEE82BE5-801E-438C-B6D0-879FB1ADBD42}" srcOrd="2" destOrd="0" presId="urn:microsoft.com/office/officeart/2005/8/layout/hList1"/>
    <dgm:cxn modelId="{CAB7D9A9-2436-4BD5-A8B5-17F67D7414BE}" type="presParOf" srcId="{AEE82BE5-801E-438C-B6D0-879FB1ADBD42}" destId="{DEAA2719-E4C6-4F75-9B0C-7B8C03CE0180}" srcOrd="0" destOrd="0" presId="urn:microsoft.com/office/officeart/2005/8/layout/hList1"/>
    <dgm:cxn modelId="{0DAC10C4-4EEC-4FCB-A5DA-75DD985D6104}" type="presParOf" srcId="{AEE82BE5-801E-438C-B6D0-879FB1ADBD42}" destId="{786923FE-F3B3-4445-A6AC-C2E2396D56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CE9F10-FDE3-469F-819E-108E697108A4}" type="doc">
      <dgm:prSet loTypeId="urn:microsoft.com/office/officeart/2005/8/layout/chevron2" loCatId="list" qsTypeId="urn:microsoft.com/office/officeart/2005/8/quickstyle/3d3" qsCatId="3D" csTypeId="urn:microsoft.com/office/officeart/2005/8/colors/accent1_2" csCatId="accent1" phldr="1"/>
      <dgm:spPr/>
      <dgm:t>
        <a:bodyPr/>
        <a:lstStyle/>
        <a:p>
          <a:endParaRPr lang="en-GB"/>
        </a:p>
      </dgm:t>
    </dgm:pt>
    <dgm:pt modelId="{6953ECF3-6E2F-4595-9143-1C136CE549A7}">
      <dgm:prSet phldrT="[Text]"/>
      <dgm:spPr/>
      <dgm:t>
        <a:bodyPr/>
        <a:lstStyle/>
        <a:p>
          <a:r>
            <a:rPr lang="en-GB" dirty="0"/>
            <a:t>Stage 1</a:t>
          </a:r>
        </a:p>
      </dgm:t>
    </dgm:pt>
    <dgm:pt modelId="{B568A6F7-E1A4-4820-9B8F-5C0A2F20C934}" type="parTrans" cxnId="{D46D3F3C-0BC4-426F-8CB1-ECE8396B2D2E}">
      <dgm:prSet/>
      <dgm:spPr/>
      <dgm:t>
        <a:bodyPr/>
        <a:lstStyle/>
        <a:p>
          <a:endParaRPr lang="en-GB"/>
        </a:p>
      </dgm:t>
    </dgm:pt>
    <dgm:pt modelId="{45A95F05-3251-485B-AD9C-163A7F12A900}" type="sibTrans" cxnId="{D46D3F3C-0BC4-426F-8CB1-ECE8396B2D2E}">
      <dgm:prSet/>
      <dgm:spPr/>
      <dgm:t>
        <a:bodyPr/>
        <a:lstStyle/>
        <a:p>
          <a:endParaRPr lang="en-GB"/>
        </a:p>
      </dgm:t>
    </dgm:pt>
    <dgm:pt modelId="{AB81C78A-B35E-4A11-87EF-CAF8A22D846A}">
      <dgm:prSet phldrT="[Text]"/>
      <dgm:spPr/>
      <dgm:t>
        <a:bodyPr/>
        <a:lstStyle/>
        <a:p>
          <a:r>
            <a:rPr lang="en-GB" dirty="0"/>
            <a:t>Collect data and statistical evidence</a:t>
          </a:r>
        </a:p>
      </dgm:t>
    </dgm:pt>
    <dgm:pt modelId="{926CAC26-72FE-402C-BF88-ACB9067CB8B3}" type="parTrans" cxnId="{ADA50BE4-8CD5-42E5-871F-C0C40CD39A8F}">
      <dgm:prSet/>
      <dgm:spPr/>
      <dgm:t>
        <a:bodyPr/>
        <a:lstStyle/>
        <a:p>
          <a:endParaRPr lang="en-GB"/>
        </a:p>
      </dgm:t>
    </dgm:pt>
    <dgm:pt modelId="{5255EFD8-CE7F-44FF-AAFF-0CC61581F3C4}" type="sibTrans" cxnId="{ADA50BE4-8CD5-42E5-871F-C0C40CD39A8F}">
      <dgm:prSet/>
      <dgm:spPr/>
      <dgm:t>
        <a:bodyPr/>
        <a:lstStyle/>
        <a:p>
          <a:endParaRPr lang="en-GB"/>
        </a:p>
      </dgm:t>
    </dgm:pt>
    <dgm:pt modelId="{8755A56D-13E7-41C5-AD2A-60236A45BC9E}">
      <dgm:prSet phldrT="[Text]"/>
      <dgm:spPr/>
      <dgm:t>
        <a:bodyPr/>
        <a:lstStyle/>
        <a:p>
          <a:r>
            <a:rPr lang="en-GB" dirty="0"/>
            <a:t>Stage 2</a:t>
          </a:r>
        </a:p>
      </dgm:t>
    </dgm:pt>
    <dgm:pt modelId="{4DE51B87-CF7C-48E3-A57F-A4FC3EC26609}" type="parTrans" cxnId="{A455BB81-6C84-4B33-850D-361331B3AC05}">
      <dgm:prSet/>
      <dgm:spPr/>
      <dgm:t>
        <a:bodyPr/>
        <a:lstStyle/>
        <a:p>
          <a:endParaRPr lang="en-GB"/>
        </a:p>
      </dgm:t>
    </dgm:pt>
    <dgm:pt modelId="{20A25629-3558-4CA0-BFD3-099C2BFB18DA}" type="sibTrans" cxnId="{A455BB81-6C84-4B33-850D-361331B3AC05}">
      <dgm:prSet/>
      <dgm:spPr/>
      <dgm:t>
        <a:bodyPr/>
        <a:lstStyle/>
        <a:p>
          <a:endParaRPr lang="en-GB"/>
        </a:p>
      </dgm:t>
    </dgm:pt>
    <dgm:pt modelId="{4D08F3AB-A4DE-4D72-A04E-8E77B8316B26}">
      <dgm:prSet phldrT="[Text]"/>
      <dgm:spPr/>
      <dgm:t>
        <a:bodyPr/>
        <a:lstStyle/>
        <a:p>
          <a:r>
            <a:rPr lang="en-GB" dirty="0"/>
            <a:t>Analyse data</a:t>
          </a:r>
        </a:p>
      </dgm:t>
    </dgm:pt>
    <dgm:pt modelId="{AD3007F8-B7F0-4357-8816-E07230EF4696}" type="parTrans" cxnId="{C42FB672-C788-4308-8745-B482EB28D906}">
      <dgm:prSet/>
      <dgm:spPr/>
      <dgm:t>
        <a:bodyPr/>
        <a:lstStyle/>
        <a:p>
          <a:endParaRPr lang="en-GB"/>
        </a:p>
      </dgm:t>
    </dgm:pt>
    <dgm:pt modelId="{7B20D147-9F09-4077-90FB-E5815D09B731}" type="sibTrans" cxnId="{C42FB672-C788-4308-8745-B482EB28D906}">
      <dgm:prSet/>
      <dgm:spPr/>
      <dgm:t>
        <a:bodyPr/>
        <a:lstStyle/>
        <a:p>
          <a:endParaRPr lang="en-GB"/>
        </a:p>
      </dgm:t>
    </dgm:pt>
    <dgm:pt modelId="{54D2E9C0-C704-4BFD-BFFB-4A96F89C8010}">
      <dgm:prSet phldrT="[Text]"/>
      <dgm:spPr/>
      <dgm:t>
        <a:bodyPr/>
        <a:lstStyle/>
        <a:p>
          <a:r>
            <a:rPr lang="en-GB" dirty="0"/>
            <a:t>Draw up recommendations</a:t>
          </a:r>
        </a:p>
      </dgm:t>
    </dgm:pt>
    <dgm:pt modelId="{813977D7-C087-47B4-A9CF-2DD997DF6460}" type="parTrans" cxnId="{6F0FB085-6B3D-4CE9-B2C2-22E187EC8599}">
      <dgm:prSet/>
      <dgm:spPr/>
      <dgm:t>
        <a:bodyPr/>
        <a:lstStyle/>
        <a:p>
          <a:endParaRPr lang="en-GB"/>
        </a:p>
      </dgm:t>
    </dgm:pt>
    <dgm:pt modelId="{3B853022-DF7E-4DED-BB7C-194B61513435}" type="sibTrans" cxnId="{6F0FB085-6B3D-4CE9-B2C2-22E187EC8599}">
      <dgm:prSet/>
      <dgm:spPr/>
      <dgm:t>
        <a:bodyPr/>
        <a:lstStyle/>
        <a:p>
          <a:endParaRPr lang="en-GB"/>
        </a:p>
      </dgm:t>
    </dgm:pt>
    <dgm:pt modelId="{54165FEB-99D7-4422-BE68-FA597BDADDC9}">
      <dgm:prSet phldrT="[Text]"/>
      <dgm:spPr/>
      <dgm:t>
        <a:bodyPr/>
        <a:lstStyle/>
        <a:p>
          <a:r>
            <a:rPr lang="en-GB" dirty="0"/>
            <a:t>Stage 3</a:t>
          </a:r>
        </a:p>
      </dgm:t>
    </dgm:pt>
    <dgm:pt modelId="{B97D2408-32EF-4819-B7E8-7701D0945B42}" type="parTrans" cxnId="{8505C8FD-3E9A-4B2A-B850-2072955FA28E}">
      <dgm:prSet/>
      <dgm:spPr/>
      <dgm:t>
        <a:bodyPr/>
        <a:lstStyle/>
        <a:p>
          <a:endParaRPr lang="en-GB"/>
        </a:p>
      </dgm:t>
    </dgm:pt>
    <dgm:pt modelId="{9F8F7D71-EBF4-4839-9132-93F0B4285BB3}" type="sibTrans" cxnId="{8505C8FD-3E9A-4B2A-B850-2072955FA28E}">
      <dgm:prSet/>
      <dgm:spPr/>
      <dgm:t>
        <a:bodyPr/>
        <a:lstStyle/>
        <a:p>
          <a:endParaRPr lang="en-GB"/>
        </a:p>
      </dgm:t>
    </dgm:pt>
    <dgm:pt modelId="{023B27B1-F724-45E7-B304-0DC15D550ECE}">
      <dgm:prSet phldrT="[Text]"/>
      <dgm:spPr/>
      <dgm:t>
        <a:bodyPr/>
        <a:lstStyle/>
        <a:p>
          <a:r>
            <a:rPr lang="en-GB" dirty="0"/>
            <a:t>Create media campaign to promote recommendations and engage supporters</a:t>
          </a:r>
        </a:p>
      </dgm:t>
    </dgm:pt>
    <dgm:pt modelId="{3BC8DAA4-BD62-46D6-B3F2-A0004E20F3E8}" type="parTrans" cxnId="{12DBB234-621C-48B7-9FFE-7A2EB3E8C632}">
      <dgm:prSet/>
      <dgm:spPr/>
      <dgm:t>
        <a:bodyPr/>
        <a:lstStyle/>
        <a:p>
          <a:endParaRPr lang="en-GB"/>
        </a:p>
      </dgm:t>
    </dgm:pt>
    <dgm:pt modelId="{429E54E5-D49E-4E19-85BF-861D434020AC}" type="sibTrans" cxnId="{12DBB234-621C-48B7-9FFE-7A2EB3E8C632}">
      <dgm:prSet/>
      <dgm:spPr/>
      <dgm:t>
        <a:bodyPr/>
        <a:lstStyle/>
        <a:p>
          <a:endParaRPr lang="en-GB"/>
        </a:p>
      </dgm:t>
    </dgm:pt>
    <dgm:pt modelId="{245E003D-3444-41B2-9FA4-1CD04508F666}">
      <dgm:prSet phldrT="[Text]"/>
      <dgm:spPr/>
      <dgm:t>
        <a:bodyPr/>
        <a:lstStyle/>
        <a:p>
          <a:r>
            <a:rPr lang="en-GB" dirty="0"/>
            <a:t>Create political campaign to lobby Government and HMT</a:t>
          </a:r>
        </a:p>
      </dgm:t>
    </dgm:pt>
    <dgm:pt modelId="{9D9DCADB-BBA6-472F-8312-CD25BB872D28}" type="parTrans" cxnId="{B3A65F1A-87A9-4F5C-8C1A-15A603006557}">
      <dgm:prSet/>
      <dgm:spPr/>
      <dgm:t>
        <a:bodyPr/>
        <a:lstStyle/>
        <a:p>
          <a:endParaRPr lang="en-GB"/>
        </a:p>
      </dgm:t>
    </dgm:pt>
    <dgm:pt modelId="{1E71DCE1-8381-4C3C-BEB4-0A0C2E8FEC3B}" type="sibTrans" cxnId="{B3A65F1A-87A9-4F5C-8C1A-15A603006557}">
      <dgm:prSet/>
      <dgm:spPr/>
      <dgm:t>
        <a:bodyPr/>
        <a:lstStyle/>
        <a:p>
          <a:endParaRPr lang="en-GB"/>
        </a:p>
      </dgm:t>
    </dgm:pt>
    <dgm:pt modelId="{32DEAA1F-E558-4DAC-8A58-4FB90B220551}" type="pres">
      <dgm:prSet presAssocID="{D7CE9F10-FDE3-469F-819E-108E697108A4}" presName="linearFlow" presStyleCnt="0">
        <dgm:presLayoutVars>
          <dgm:dir/>
          <dgm:animLvl val="lvl"/>
          <dgm:resizeHandles val="exact"/>
        </dgm:presLayoutVars>
      </dgm:prSet>
      <dgm:spPr/>
    </dgm:pt>
    <dgm:pt modelId="{32D9FC2F-77BA-4925-88A5-24D845820907}" type="pres">
      <dgm:prSet presAssocID="{6953ECF3-6E2F-4595-9143-1C136CE549A7}" presName="composite" presStyleCnt="0"/>
      <dgm:spPr/>
    </dgm:pt>
    <dgm:pt modelId="{CE6EC55F-D864-4BF8-9921-3651D93D7EDE}" type="pres">
      <dgm:prSet presAssocID="{6953ECF3-6E2F-4595-9143-1C136CE549A7}" presName="parentText" presStyleLbl="alignNode1" presStyleIdx="0" presStyleCnt="3">
        <dgm:presLayoutVars>
          <dgm:chMax val="1"/>
          <dgm:bulletEnabled val="1"/>
        </dgm:presLayoutVars>
      </dgm:prSet>
      <dgm:spPr/>
    </dgm:pt>
    <dgm:pt modelId="{91FA2631-D1F5-416B-B0CF-5FCE3440FEE4}" type="pres">
      <dgm:prSet presAssocID="{6953ECF3-6E2F-4595-9143-1C136CE549A7}" presName="descendantText" presStyleLbl="alignAcc1" presStyleIdx="0" presStyleCnt="3">
        <dgm:presLayoutVars>
          <dgm:bulletEnabled val="1"/>
        </dgm:presLayoutVars>
      </dgm:prSet>
      <dgm:spPr/>
    </dgm:pt>
    <dgm:pt modelId="{D3375B7D-70B6-438B-BAE1-ABA54EC862EE}" type="pres">
      <dgm:prSet presAssocID="{45A95F05-3251-485B-AD9C-163A7F12A900}" presName="sp" presStyleCnt="0"/>
      <dgm:spPr/>
    </dgm:pt>
    <dgm:pt modelId="{04F1F124-0EDD-488E-A754-8F7FE77E40AF}" type="pres">
      <dgm:prSet presAssocID="{8755A56D-13E7-41C5-AD2A-60236A45BC9E}" presName="composite" presStyleCnt="0"/>
      <dgm:spPr/>
    </dgm:pt>
    <dgm:pt modelId="{A9D2A616-8B92-4946-B5B5-C270E6D0AC90}" type="pres">
      <dgm:prSet presAssocID="{8755A56D-13E7-41C5-AD2A-60236A45BC9E}" presName="parentText" presStyleLbl="alignNode1" presStyleIdx="1" presStyleCnt="3">
        <dgm:presLayoutVars>
          <dgm:chMax val="1"/>
          <dgm:bulletEnabled val="1"/>
        </dgm:presLayoutVars>
      </dgm:prSet>
      <dgm:spPr/>
    </dgm:pt>
    <dgm:pt modelId="{A8302339-7BA4-40E6-9533-12AC975A5B0E}" type="pres">
      <dgm:prSet presAssocID="{8755A56D-13E7-41C5-AD2A-60236A45BC9E}" presName="descendantText" presStyleLbl="alignAcc1" presStyleIdx="1" presStyleCnt="3">
        <dgm:presLayoutVars>
          <dgm:bulletEnabled val="1"/>
        </dgm:presLayoutVars>
      </dgm:prSet>
      <dgm:spPr/>
    </dgm:pt>
    <dgm:pt modelId="{2BCE109B-8019-4A43-8B39-5911B9A95271}" type="pres">
      <dgm:prSet presAssocID="{20A25629-3558-4CA0-BFD3-099C2BFB18DA}" presName="sp" presStyleCnt="0"/>
      <dgm:spPr/>
    </dgm:pt>
    <dgm:pt modelId="{E8D079F5-1FF7-4CF4-A52B-012281DB5A2E}" type="pres">
      <dgm:prSet presAssocID="{54165FEB-99D7-4422-BE68-FA597BDADDC9}" presName="composite" presStyleCnt="0"/>
      <dgm:spPr/>
    </dgm:pt>
    <dgm:pt modelId="{835D4385-C6D2-496C-B124-8EA9665B513C}" type="pres">
      <dgm:prSet presAssocID="{54165FEB-99D7-4422-BE68-FA597BDADDC9}" presName="parentText" presStyleLbl="alignNode1" presStyleIdx="2" presStyleCnt="3">
        <dgm:presLayoutVars>
          <dgm:chMax val="1"/>
          <dgm:bulletEnabled val="1"/>
        </dgm:presLayoutVars>
      </dgm:prSet>
      <dgm:spPr/>
    </dgm:pt>
    <dgm:pt modelId="{4435E70F-E41D-491F-ABC4-EA9D6CFF776C}" type="pres">
      <dgm:prSet presAssocID="{54165FEB-99D7-4422-BE68-FA597BDADDC9}" presName="descendantText" presStyleLbl="alignAcc1" presStyleIdx="2" presStyleCnt="3">
        <dgm:presLayoutVars>
          <dgm:bulletEnabled val="1"/>
        </dgm:presLayoutVars>
      </dgm:prSet>
      <dgm:spPr/>
    </dgm:pt>
  </dgm:ptLst>
  <dgm:cxnLst>
    <dgm:cxn modelId="{B3A65F1A-87A9-4F5C-8C1A-15A603006557}" srcId="{54165FEB-99D7-4422-BE68-FA597BDADDC9}" destId="{245E003D-3444-41B2-9FA4-1CD04508F666}" srcOrd="1" destOrd="0" parTransId="{9D9DCADB-BBA6-472F-8312-CD25BB872D28}" sibTransId="{1E71DCE1-8381-4C3C-BEB4-0A0C2E8FEC3B}"/>
    <dgm:cxn modelId="{1271591C-224E-43B6-955C-DE2EE9F872B4}" type="presOf" srcId="{4D08F3AB-A4DE-4D72-A04E-8E77B8316B26}" destId="{A8302339-7BA4-40E6-9533-12AC975A5B0E}" srcOrd="0" destOrd="0" presId="urn:microsoft.com/office/officeart/2005/8/layout/chevron2"/>
    <dgm:cxn modelId="{12DBB234-621C-48B7-9FFE-7A2EB3E8C632}" srcId="{54165FEB-99D7-4422-BE68-FA597BDADDC9}" destId="{023B27B1-F724-45E7-B304-0DC15D550ECE}" srcOrd="0" destOrd="0" parTransId="{3BC8DAA4-BD62-46D6-B3F2-A0004E20F3E8}" sibTransId="{429E54E5-D49E-4E19-85BF-861D434020AC}"/>
    <dgm:cxn modelId="{D539F93B-EBA0-49E3-B3FA-C946ED696E21}" type="presOf" srcId="{54D2E9C0-C704-4BFD-BFFB-4A96F89C8010}" destId="{A8302339-7BA4-40E6-9533-12AC975A5B0E}" srcOrd="0" destOrd="1" presId="urn:microsoft.com/office/officeart/2005/8/layout/chevron2"/>
    <dgm:cxn modelId="{D46D3F3C-0BC4-426F-8CB1-ECE8396B2D2E}" srcId="{D7CE9F10-FDE3-469F-819E-108E697108A4}" destId="{6953ECF3-6E2F-4595-9143-1C136CE549A7}" srcOrd="0" destOrd="0" parTransId="{B568A6F7-E1A4-4820-9B8F-5C0A2F20C934}" sibTransId="{45A95F05-3251-485B-AD9C-163A7F12A900}"/>
    <dgm:cxn modelId="{E073D963-E815-4266-974F-E7F7CEC5145F}" type="presOf" srcId="{54165FEB-99D7-4422-BE68-FA597BDADDC9}" destId="{835D4385-C6D2-496C-B124-8EA9665B513C}" srcOrd="0" destOrd="0" presId="urn:microsoft.com/office/officeart/2005/8/layout/chevron2"/>
    <dgm:cxn modelId="{F886B76D-FB3A-40EF-895D-C389E4057D52}" type="presOf" srcId="{8755A56D-13E7-41C5-AD2A-60236A45BC9E}" destId="{A9D2A616-8B92-4946-B5B5-C270E6D0AC90}" srcOrd="0" destOrd="0" presId="urn:microsoft.com/office/officeart/2005/8/layout/chevron2"/>
    <dgm:cxn modelId="{C42FB672-C788-4308-8745-B482EB28D906}" srcId="{8755A56D-13E7-41C5-AD2A-60236A45BC9E}" destId="{4D08F3AB-A4DE-4D72-A04E-8E77B8316B26}" srcOrd="0" destOrd="0" parTransId="{AD3007F8-B7F0-4357-8816-E07230EF4696}" sibTransId="{7B20D147-9F09-4077-90FB-E5815D09B731}"/>
    <dgm:cxn modelId="{480E0A81-CDB6-4D52-BDD8-5B79BE5EDF02}" type="presOf" srcId="{023B27B1-F724-45E7-B304-0DC15D550ECE}" destId="{4435E70F-E41D-491F-ABC4-EA9D6CFF776C}" srcOrd="0" destOrd="0" presId="urn:microsoft.com/office/officeart/2005/8/layout/chevron2"/>
    <dgm:cxn modelId="{A455BB81-6C84-4B33-850D-361331B3AC05}" srcId="{D7CE9F10-FDE3-469F-819E-108E697108A4}" destId="{8755A56D-13E7-41C5-AD2A-60236A45BC9E}" srcOrd="1" destOrd="0" parTransId="{4DE51B87-CF7C-48E3-A57F-A4FC3EC26609}" sibTransId="{20A25629-3558-4CA0-BFD3-099C2BFB18DA}"/>
    <dgm:cxn modelId="{6F0FB085-6B3D-4CE9-B2C2-22E187EC8599}" srcId="{8755A56D-13E7-41C5-AD2A-60236A45BC9E}" destId="{54D2E9C0-C704-4BFD-BFFB-4A96F89C8010}" srcOrd="1" destOrd="0" parTransId="{813977D7-C087-47B4-A9CF-2DD997DF6460}" sibTransId="{3B853022-DF7E-4DED-BB7C-194B61513435}"/>
    <dgm:cxn modelId="{7980D18E-B7BD-4DC8-AF3A-2E180E478D32}" type="presOf" srcId="{D7CE9F10-FDE3-469F-819E-108E697108A4}" destId="{32DEAA1F-E558-4DAC-8A58-4FB90B220551}" srcOrd="0" destOrd="0" presId="urn:microsoft.com/office/officeart/2005/8/layout/chevron2"/>
    <dgm:cxn modelId="{7EFA79AB-B541-4048-BB28-7BADA79FE6CA}" type="presOf" srcId="{6953ECF3-6E2F-4595-9143-1C136CE549A7}" destId="{CE6EC55F-D864-4BF8-9921-3651D93D7EDE}" srcOrd="0" destOrd="0" presId="urn:microsoft.com/office/officeart/2005/8/layout/chevron2"/>
    <dgm:cxn modelId="{92FC64B1-1AB0-426F-96DF-0EC474D618D4}" type="presOf" srcId="{245E003D-3444-41B2-9FA4-1CD04508F666}" destId="{4435E70F-E41D-491F-ABC4-EA9D6CFF776C}" srcOrd="0" destOrd="1" presId="urn:microsoft.com/office/officeart/2005/8/layout/chevron2"/>
    <dgm:cxn modelId="{ADA50BE4-8CD5-42E5-871F-C0C40CD39A8F}" srcId="{6953ECF3-6E2F-4595-9143-1C136CE549A7}" destId="{AB81C78A-B35E-4A11-87EF-CAF8A22D846A}" srcOrd="0" destOrd="0" parTransId="{926CAC26-72FE-402C-BF88-ACB9067CB8B3}" sibTransId="{5255EFD8-CE7F-44FF-AAFF-0CC61581F3C4}"/>
    <dgm:cxn modelId="{47DB70FD-2DD8-445C-ACB9-F97807B05237}" type="presOf" srcId="{AB81C78A-B35E-4A11-87EF-CAF8A22D846A}" destId="{91FA2631-D1F5-416B-B0CF-5FCE3440FEE4}" srcOrd="0" destOrd="0" presId="urn:microsoft.com/office/officeart/2005/8/layout/chevron2"/>
    <dgm:cxn modelId="{8505C8FD-3E9A-4B2A-B850-2072955FA28E}" srcId="{D7CE9F10-FDE3-469F-819E-108E697108A4}" destId="{54165FEB-99D7-4422-BE68-FA597BDADDC9}" srcOrd="2" destOrd="0" parTransId="{B97D2408-32EF-4819-B7E8-7701D0945B42}" sibTransId="{9F8F7D71-EBF4-4839-9132-93F0B4285BB3}"/>
    <dgm:cxn modelId="{A4FC9AF4-C11C-41CA-B92B-8A6654BAAA08}" type="presParOf" srcId="{32DEAA1F-E558-4DAC-8A58-4FB90B220551}" destId="{32D9FC2F-77BA-4925-88A5-24D845820907}" srcOrd="0" destOrd="0" presId="urn:microsoft.com/office/officeart/2005/8/layout/chevron2"/>
    <dgm:cxn modelId="{6EFB076F-B1BA-4615-937A-7273C14851F7}" type="presParOf" srcId="{32D9FC2F-77BA-4925-88A5-24D845820907}" destId="{CE6EC55F-D864-4BF8-9921-3651D93D7EDE}" srcOrd="0" destOrd="0" presId="urn:microsoft.com/office/officeart/2005/8/layout/chevron2"/>
    <dgm:cxn modelId="{700D29A1-7019-4BBB-B865-65D210950CAA}" type="presParOf" srcId="{32D9FC2F-77BA-4925-88A5-24D845820907}" destId="{91FA2631-D1F5-416B-B0CF-5FCE3440FEE4}" srcOrd="1" destOrd="0" presId="urn:microsoft.com/office/officeart/2005/8/layout/chevron2"/>
    <dgm:cxn modelId="{33FF386B-A0EC-498E-BC36-D5AE5E1A4B6B}" type="presParOf" srcId="{32DEAA1F-E558-4DAC-8A58-4FB90B220551}" destId="{D3375B7D-70B6-438B-BAE1-ABA54EC862EE}" srcOrd="1" destOrd="0" presId="urn:microsoft.com/office/officeart/2005/8/layout/chevron2"/>
    <dgm:cxn modelId="{C63B9776-1DA4-4FB7-B364-E79EE0A5D3DC}" type="presParOf" srcId="{32DEAA1F-E558-4DAC-8A58-4FB90B220551}" destId="{04F1F124-0EDD-488E-A754-8F7FE77E40AF}" srcOrd="2" destOrd="0" presId="urn:microsoft.com/office/officeart/2005/8/layout/chevron2"/>
    <dgm:cxn modelId="{D802AE99-0323-45B5-BB86-34768BDA6E85}" type="presParOf" srcId="{04F1F124-0EDD-488E-A754-8F7FE77E40AF}" destId="{A9D2A616-8B92-4946-B5B5-C270E6D0AC90}" srcOrd="0" destOrd="0" presId="urn:microsoft.com/office/officeart/2005/8/layout/chevron2"/>
    <dgm:cxn modelId="{9BB4C3BD-9798-4535-9A39-94246166822C}" type="presParOf" srcId="{04F1F124-0EDD-488E-A754-8F7FE77E40AF}" destId="{A8302339-7BA4-40E6-9533-12AC975A5B0E}" srcOrd="1" destOrd="0" presId="urn:microsoft.com/office/officeart/2005/8/layout/chevron2"/>
    <dgm:cxn modelId="{542053C4-16FF-4E9A-94B5-463445807E64}" type="presParOf" srcId="{32DEAA1F-E558-4DAC-8A58-4FB90B220551}" destId="{2BCE109B-8019-4A43-8B39-5911B9A95271}" srcOrd="3" destOrd="0" presId="urn:microsoft.com/office/officeart/2005/8/layout/chevron2"/>
    <dgm:cxn modelId="{8394844F-6C1A-4DBE-A334-327A1F2D387F}" type="presParOf" srcId="{32DEAA1F-E558-4DAC-8A58-4FB90B220551}" destId="{E8D079F5-1FF7-4CF4-A52B-012281DB5A2E}" srcOrd="4" destOrd="0" presId="urn:microsoft.com/office/officeart/2005/8/layout/chevron2"/>
    <dgm:cxn modelId="{3D7BEFC1-21A1-40A6-88EC-92AA5162755A}" type="presParOf" srcId="{E8D079F5-1FF7-4CF4-A52B-012281DB5A2E}" destId="{835D4385-C6D2-496C-B124-8EA9665B513C}" srcOrd="0" destOrd="0" presId="urn:microsoft.com/office/officeart/2005/8/layout/chevron2"/>
    <dgm:cxn modelId="{6A337604-A25E-42A5-95FA-22EBC1616DC6}" type="presParOf" srcId="{E8D079F5-1FF7-4CF4-A52B-012281DB5A2E}" destId="{4435E70F-E41D-491F-ABC4-EA9D6CFF776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F79FE6-FAAD-45BE-8C0D-913D3FB6DBA1}">
      <dsp:nvSpPr>
        <dsp:cNvPr id="0" name=""/>
        <dsp:cNvSpPr/>
      </dsp:nvSpPr>
      <dsp:spPr>
        <a:xfrm>
          <a:off x="469969" y="166142"/>
          <a:ext cx="3171031"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GB" sz="1600" kern="1200" dirty="0"/>
            <a:t>Quantitative Objectives</a:t>
          </a:r>
        </a:p>
      </dsp:txBody>
      <dsp:txXfrm>
        <a:off x="469969" y="166142"/>
        <a:ext cx="3171031" cy="460800"/>
      </dsp:txXfrm>
    </dsp:sp>
    <dsp:sp modelId="{64208AB3-C863-44F7-A862-0B194FB7C796}">
      <dsp:nvSpPr>
        <dsp:cNvPr id="0" name=""/>
        <dsp:cNvSpPr/>
      </dsp:nvSpPr>
      <dsp:spPr>
        <a:xfrm>
          <a:off x="1639" y="626942"/>
          <a:ext cx="4107690" cy="46255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Font typeface="Symbol" panose="05050102010706020507" pitchFamily="18" charset="2"/>
            <a:buChar char=""/>
          </a:pPr>
          <a:r>
            <a:rPr lang="en-GB" sz="1600" kern="1200" dirty="0"/>
            <a:t>To compare the performance of UK companies that have received funding through EIS, SEIS and/or VCT schemes against  the performance of similarly matched companies that have not received such funding, either because they weren’t eligible or weren’t aware of the schemes to compare the performance of recipient companies dynamically, i.e. before and after receiving initial EIS, SEIS or VCT investment</a:t>
          </a:r>
        </a:p>
        <a:p>
          <a:pPr marL="171450" lvl="1" indent="-171450" algn="l" defTabSz="711200">
            <a:lnSpc>
              <a:spcPct val="90000"/>
            </a:lnSpc>
            <a:spcBef>
              <a:spcPct val="0"/>
            </a:spcBef>
            <a:spcAft>
              <a:spcPct val="15000"/>
            </a:spcAft>
            <a:buFont typeface="Symbol" panose="05050102010706020507" pitchFamily="18" charset="2"/>
            <a:buChar char=""/>
          </a:pPr>
          <a:endParaRPr lang="en-GB" sz="1600" kern="1200" dirty="0"/>
        </a:p>
        <a:p>
          <a:pPr marL="171450" lvl="1" indent="-171450" algn="l" defTabSz="711200">
            <a:lnSpc>
              <a:spcPct val="90000"/>
            </a:lnSpc>
            <a:spcBef>
              <a:spcPct val="0"/>
            </a:spcBef>
            <a:spcAft>
              <a:spcPct val="15000"/>
            </a:spcAft>
            <a:buFont typeface="Symbol" panose="05050102010706020507" pitchFamily="18" charset="2"/>
            <a:buChar char=""/>
          </a:pPr>
          <a:r>
            <a:rPr lang="en-GB" sz="1600" kern="1200" dirty="0"/>
            <a:t>To quantify the effect on business performance indicators for each scheme based on key variables including, for example, company age, size, region and sector.</a:t>
          </a:r>
        </a:p>
      </dsp:txBody>
      <dsp:txXfrm>
        <a:off x="1639" y="626942"/>
        <a:ext cx="4107690" cy="4625581"/>
      </dsp:txXfrm>
    </dsp:sp>
    <dsp:sp modelId="{DEAA2719-E4C6-4F75-9B0C-7B8C03CE0180}">
      <dsp:nvSpPr>
        <dsp:cNvPr id="0" name=""/>
        <dsp:cNvSpPr/>
      </dsp:nvSpPr>
      <dsp:spPr>
        <a:xfrm>
          <a:off x="4754301" y="166142"/>
          <a:ext cx="3171031"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GB" sz="1600" kern="1200" dirty="0"/>
            <a:t>Qualitative Objectives</a:t>
          </a:r>
        </a:p>
      </dsp:txBody>
      <dsp:txXfrm>
        <a:off x="4754301" y="166142"/>
        <a:ext cx="3171031" cy="460800"/>
      </dsp:txXfrm>
    </dsp:sp>
    <dsp:sp modelId="{786923FE-F3B3-4445-A6AC-C2E2396D56EA}">
      <dsp:nvSpPr>
        <dsp:cNvPr id="0" name=""/>
        <dsp:cNvSpPr/>
      </dsp:nvSpPr>
      <dsp:spPr>
        <a:xfrm>
          <a:off x="4553274" y="626942"/>
          <a:ext cx="3573086" cy="462558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Font typeface="Symbol" panose="05050102010706020507" pitchFamily="18" charset="2"/>
            <a:buChar char=""/>
          </a:pPr>
          <a:r>
            <a:rPr lang="en-GB" sz="1600" kern="1200" dirty="0"/>
            <a:t>To capture the directly relevant qualitative experience of those companies who have received EIS, SEIS or VCT funding as well as those that are not able to</a:t>
          </a:r>
        </a:p>
        <a:p>
          <a:pPr marL="171450" lvl="1" indent="-171450" algn="l" defTabSz="711200">
            <a:lnSpc>
              <a:spcPct val="90000"/>
            </a:lnSpc>
            <a:spcBef>
              <a:spcPct val="0"/>
            </a:spcBef>
            <a:spcAft>
              <a:spcPct val="15000"/>
            </a:spcAft>
            <a:buFont typeface="Symbol" panose="05050102010706020507" pitchFamily="18" charset="2"/>
            <a:buChar char=""/>
          </a:pPr>
          <a:endParaRPr lang="en-GB" sz="1600" kern="1200" dirty="0"/>
        </a:p>
        <a:p>
          <a:pPr marL="171450" lvl="1" indent="-171450" algn="l" defTabSz="711200">
            <a:lnSpc>
              <a:spcPct val="90000"/>
            </a:lnSpc>
            <a:spcBef>
              <a:spcPct val="0"/>
            </a:spcBef>
            <a:spcAft>
              <a:spcPct val="15000"/>
            </a:spcAft>
            <a:buFont typeface="Symbol" panose="05050102010706020507" pitchFamily="18" charset="2"/>
            <a:buChar char=""/>
          </a:pPr>
          <a:r>
            <a:rPr lang="en-GB" sz="1600" kern="1200" dirty="0"/>
            <a:t>To identify the current SME funding gap and where the market failure exists as well as discovering regional and diversity issues</a:t>
          </a:r>
        </a:p>
        <a:p>
          <a:pPr marL="171450" lvl="1" indent="-171450" algn="l" defTabSz="711200">
            <a:lnSpc>
              <a:spcPct val="90000"/>
            </a:lnSpc>
            <a:spcBef>
              <a:spcPct val="0"/>
            </a:spcBef>
            <a:spcAft>
              <a:spcPct val="15000"/>
            </a:spcAft>
            <a:buFont typeface="Symbol" panose="05050102010706020507" pitchFamily="18" charset="2"/>
            <a:buNone/>
          </a:pPr>
          <a:endParaRPr lang="en-GB" sz="1600" kern="1200" dirty="0"/>
        </a:p>
        <a:p>
          <a:pPr marL="171450" lvl="1" indent="-171450" algn="l" defTabSz="711200">
            <a:lnSpc>
              <a:spcPct val="90000"/>
            </a:lnSpc>
            <a:spcBef>
              <a:spcPct val="0"/>
            </a:spcBef>
            <a:spcAft>
              <a:spcPct val="15000"/>
            </a:spcAft>
            <a:buFont typeface="Symbol" panose="05050102010706020507" pitchFamily="18" charset="2"/>
            <a:buChar char=""/>
          </a:pPr>
          <a:r>
            <a:rPr lang="en-GB" sz="1600" kern="1200" dirty="0"/>
            <a:t>To highlight how expanding the schemes to a wider subset of SMEs can plug those gaps/prevent future market failure</a:t>
          </a:r>
        </a:p>
      </dsp:txBody>
      <dsp:txXfrm>
        <a:off x="4553274" y="626942"/>
        <a:ext cx="3573086" cy="46255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6EC55F-D864-4BF8-9921-3651D93D7EDE}">
      <dsp:nvSpPr>
        <dsp:cNvPr id="0" name=""/>
        <dsp:cNvSpPr/>
      </dsp:nvSpPr>
      <dsp:spPr>
        <a:xfrm rot="5400000">
          <a:off x="-262718" y="264852"/>
          <a:ext cx="1751458" cy="1226021"/>
        </a:xfrm>
        <a:prstGeom prst="chevron">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GB" sz="3100" kern="1200" dirty="0"/>
            <a:t>Stage 1</a:t>
          </a:r>
        </a:p>
      </dsp:txBody>
      <dsp:txXfrm rot="-5400000">
        <a:off x="1" y="615145"/>
        <a:ext cx="1226021" cy="525437"/>
      </dsp:txXfrm>
    </dsp:sp>
    <dsp:sp modelId="{91FA2631-D1F5-416B-B0CF-5FCE3440FEE4}">
      <dsp:nvSpPr>
        <dsp:cNvPr id="0" name=""/>
        <dsp:cNvSpPr/>
      </dsp:nvSpPr>
      <dsp:spPr>
        <a:xfrm rot="5400000">
          <a:off x="3129886" y="-1901731"/>
          <a:ext cx="1138448" cy="494617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t>Collect data and statistical evidence</a:t>
          </a:r>
        </a:p>
      </dsp:txBody>
      <dsp:txXfrm rot="-5400000">
        <a:off x="1226021" y="57708"/>
        <a:ext cx="4890604" cy="1027300"/>
      </dsp:txXfrm>
    </dsp:sp>
    <dsp:sp modelId="{A9D2A616-8B92-4946-B5B5-C270E6D0AC90}">
      <dsp:nvSpPr>
        <dsp:cNvPr id="0" name=""/>
        <dsp:cNvSpPr/>
      </dsp:nvSpPr>
      <dsp:spPr>
        <a:xfrm rot="5400000">
          <a:off x="-262718" y="1823801"/>
          <a:ext cx="1751458" cy="1226021"/>
        </a:xfrm>
        <a:prstGeom prst="chevron">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GB" sz="3100" kern="1200" dirty="0"/>
            <a:t>Stage 2</a:t>
          </a:r>
        </a:p>
      </dsp:txBody>
      <dsp:txXfrm rot="-5400000">
        <a:off x="1" y="2174094"/>
        <a:ext cx="1226021" cy="525437"/>
      </dsp:txXfrm>
    </dsp:sp>
    <dsp:sp modelId="{A8302339-7BA4-40E6-9533-12AC975A5B0E}">
      <dsp:nvSpPr>
        <dsp:cNvPr id="0" name=""/>
        <dsp:cNvSpPr/>
      </dsp:nvSpPr>
      <dsp:spPr>
        <a:xfrm rot="5400000">
          <a:off x="3129886" y="-342782"/>
          <a:ext cx="1138448" cy="494617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t>Analyse data</a:t>
          </a:r>
        </a:p>
        <a:p>
          <a:pPr marL="171450" lvl="1" indent="-171450" algn="l" defTabSz="755650">
            <a:lnSpc>
              <a:spcPct val="90000"/>
            </a:lnSpc>
            <a:spcBef>
              <a:spcPct val="0"/>
            </a:spcBef>
            <a:spcAft>
              <a:spcPct val="15000"/>
            </a:spcAft>
            <a:buChar char="•"/>
          </a:pPr>
          <a:r>
            <a:rPr lang="en-GB" sz="1700" kern="1200" dirty="0"/>
            <a:t>Draw up recommendations</a:t>
          </a:r>
        </a:p>
      </dsp:txBody>
      <dsp:txXfrm rot="-5400000">
        <a:off x="1226021" y="1616657"/>
        <a:ext cx="4890604" cy="1027300"/>
      </dsp:txXfrm>
    </dsp:sp>
    <dsp:sp modelId="{835D4385-C6D2-496C-B124-8EA9665B513C}">
      <dsp:nvSpPr>
        <dsp:cNvPr id="0" name=""/>
        <dsp:cNvSpPr/>
      </dsp:nvSpPr>
      <dsp:spPr>
        <a:xfrm rot="5400000">
          <a:off x="-262718" y="3382750"/>
          <a:ext cx="1751458" cy="1226021"/>
        </a:xfrm>
        <a:prstGeom prst="chevron">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GB" sz="3100" kern="1200" dirty="0"/>
            <a:t>Stage 3</a:t>
          </a:r>
        </a:p>
      </dsp:txBody>
      <dsp:txXfrm rot="-5400000">
        <a:off x="1" y="3733043"/>
        <a:ext cx="1226021" cy="525437"/>
      </dsp:txXfrm>
    </dsp:sp>
    <dsp:sp modelId="{4435E70F-E41D-491F-ABC4-EA9D6CFF776C}">
      <dsp:nvSpPr>
        <dsp:cNvPr id="0" name=""/>
        <dsp:cNvSpPr/>
      </dsp:nvSpPr>
      <dsp:spPr>
        <a:xfrm rot="5400000">
          <a:off x="3129886" y="1216166"/>
          <a:ext cx="1138448" cy="4946178"/>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GB" sz="1700" kern="1200" dirty="0"/>
            <a:t>Create media campaign to promote recommendations and engage supporters</a:t>
          </a:r>
        </a:p>
        <a:p>
          <a:pPr marL="171450" lvl="1" indent="-171450" algn="l" defTabSz="755650">
            <a:lnSpc>
              <a:spcPct val="90000"/>
            </a:lnSpc>
            <a:spcBef>
              <a:spcPct val="0"/>
            </a:spcBef>
            <a:spcAft>
              <a:spcPct val="15000"/>
            </a:spcAft>
            <a:buChar char="•"/>
          </a:pPr>
          <a:r>
            <a:rPr lang="en-GB" sz="1700" kern="1200" dirty="0"/>
            <a:t>Create political campaign to lobby Government and HMT</a:t>
          </a:r>
        </a:p>
      </dsp:txBody>
      <dsp:txXfrm rot="-5400000">
        <a:off x="1226021" y="3175605"/>
        <a:ext cx="4890604" cy="102730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31FCED-B18A-4336-BC04-4097A4A79CCD}"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196484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1FCED-B18A-4336-BC04-4097A4A79CCD}"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293402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1FCED-B18A-4336-BC04-4097A4A79CCD}"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116686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1FCED-B18A-4336-BC04-4097A4A79CCD}"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2529835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31FCED-B18A-4336-BC04-4097A4A79CCD}" type="datetimeFigureOut">
              <a:rPr lang="en-GB" smtClean="0"/>
              <a:t>22/06/2020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217849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31FCED-B18A-4336-BC04-4097A4A79CCD}"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108590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1FCED-B18A-4336-BC04-4097A4A79CCD}" type="datetimeFigureOut">
              <a:rPr lang="en-GB" smtClean="0"/>
              <a:t>22/06/2020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242929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31FCED-B18A-4336-BC04-4097A4A79CCD}" type="datetimeFigureOut">
              <a:rPr lang="en-GB" smtClean="0"/>
              <a:t>22/06/2020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4074500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1FCED-B18A-4336-BC04-4097A4A79CCD}" type="datetimeFigureOut">
              <a:rPr lang="en-GB" smtClean="0"/>
              <a:t>22/06/2020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178779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31FCED-B18A-4336-BC04-4097A4A79CCD}"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260414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31FCED-B18A-4336-BC04-4097A4A79CCD}" type="datetimeFigureOut">
              <a:rPr lang="en-GB" smtClean="0"/>
              <a:t>22/06/2020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5A11B-2382-4061-BAF6-CD8E81F4645F}" type="slidenum">
              <a:rPr lang="en-GB" smtClean="0"/>
              <a:t>‹#›</a:t>
            </a:fld>
            <a:endParaRPr lang="en-GB"/>
          </a:p>
        </p:txBody>
      </p:sp>
    </p:spTree>
    <p:extLst>
      <p:ext uri="{BB962C8B-B14F-4D97-AF65-F5344CB8AC3E}">
        <p14:creationId xmlns:p14="http://schemas.microsoft.com/office/powerpoint/2010/main" val="156228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1FCED-B18A-4336-BC04-4097A4A79CCD}" type="datetimeFigureOut">
              <a:rPr lang="en-GB" smtClean="0"/>
              <a:t>22/06/2020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5A11B-2382-4061-BAF6-CD8E81F4645F}" type="slidenum">
              <a:rPr lang="en-GB" smtClean="0"/>
              <a:t>‹#›</a:t>
            </a:fld>
            <a:endParaRPr lang="en-GB"/>
          </a:p>
        </p:txBody>
      </p:sp>
    </p:spTree>
    <p:extLst>
      <p:ext uri="{BB962C8B-B14F-4D97-AF65-F5344CB8AC3E}">
        <p14:creationId xmlns:p14="http://schemas.microsoft.com/office/powerpoint/2010/main" val="14336103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mailto:mark@eisa.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F87BF99-7263-447D-867E-7595B2BCFE9F}"/>
              </a:ext>
            </a:extLst>
          </p:cNvPr>
          <p:cNvSpPr>
            <a:spLocks noGrp="1"/>
          </p:cNvSpPr>
          <p:nvPr>
            <p:ph sz="half" idx="1"/>
          </p:nvPr>
        </p:nvSpPr>
        <p:spPr>
          <a:xfrm>
            <a:off x="5198993" y="1412489"/>
            <a:ext cx="2926080" cy="4363844"/>
          </a:xfrm>
        </p:spPr>
        <p:txBody>
          <a:bodyPr>
            <a:normAutofit fontScale="92500" lnSpcReduction="10000"/>
          </a:bodyPr>
          <a:lstStyle/>
          <a:p>
            <a:r>
              <a:rPr lang="en-GB" sz="2000" dirty="0"/>
              <a:t>As </a:t>
            </a:r>
            <a:r>
              <a:rPr lang="en-GB" sz="2000" dirty="0" err="1"/>
              <a:t>Covid</a:t>
            </a:r>
            <a:r>
              <a:rPr lang="en-GB" sz="2000" dirty="0"/>
              <a:t> 19 continues to have a devastating effect on SMEs and in particular EIS, SEIS and VCT funded companies and potentially funded companies, EISA firmly believe the tax advantaged investments that have been successfully in existence for a number of years can have a significant part to play in offering funding and support to the UK’s 250,000 high growth potential SMEs.</a:t>
            </a:r>
          </a:p>
          <a:p>
            <a:endParaRPr lang="en-GB" sz="1700" dirty="0"/>
          </a:p>
        </p:txBody>
      </p:sp>
      <p:sp>
        <p:nvSpPr>
          <p:cNvPr id="4" name="Content Placeholder 3">
            <a:extLst>
              <a:ext uri="{FF2B5EF4-FFF2-40B4-BE49-F238E27FC236}">
                <a16:creationId xmlns:a16="http://schemas.microsoft.com/office/drawing/2014/main" id="{492C474D-3730-4CEA-A170-82E2D0FD951B}"/>
              </a:ext>
            </a:extLst>
          </p:cNvPr>
          <p:cNvSpPr>
            <a:spLocks noGrp="1"/>
          </p:cNvSpPr>
          <p:nvPr>
            <p:ph sz="half" idx="2"/>
          </p:nvPr>
        </p:nvSpPr>
        <p:spPr>
          <a:xfrm>
            <a:off x="8451604" y="1412489"/>
            <a:ext cx="2926080" cy="4363844"/>
          </a:xfrm>
        </p:spPr>
        <p:txBody>
          <a:bodyPr>
            <a:normAutofit fontScale="92500" lnSpcReduction="10000"/>
          </a:bodyPr>
          <a:lstStyle/>
          <a:p>
            <a:r>
              <a:rPr lang="en-GB" sz="2000" dirty="0"/>
              <a:t>To this end, EISA continues to lobby Government and HM Treasury in order to facilitate changes to the schemes that can see them expand and be even more effective in raising funds and directing support to new and existing investee companies. </a:t>
            </a:r>
          </a:p>
          <a:p>
            <a:endParaRPr lang="en-GB" sz="2000" dirty="0"/>
          </a:p>
        </p:txBody>
      </p:sp>
      <p:sp>
        <p:nvSpPr>
          <p:cNvPr id="2" name="TextBox 1">
            <a:extLst>
              <a:ext uri="{FF2B5EF4-FFF2-40B4-BE49-F238E27FC236}">
                <a16:creationId xmlns:a16="http://schemas.microsoft.com/office/drawing/2014/main" id="{CF044DCA-010C-413A-9333-738841DD005B}"/>
              </a:ext>
            </a:extLst>
          </p:cNvPr>
          <p:cNvSpPr txBox="1"/>
          <p:nvPr/>
        </p:nvSpPr>
        <p:spPr>
          <a:xfrm>
            <a:off x="21242" y="1093714"/>
            <a:ext cx="3909788" cy="707886"/>
          </a:xfrm>
          <a:prstGeom prst="rect">
            <a:avLst/>
          </a:prstGeom>
          <a:noFill/>
        </p:spPr>
        <p:txBody>
          <a:bodyPr wrap="none" rtlCol="0">
            <a:spAutoFit/>
          </a:bodyPr>
          <a:lstStyle/>
          <a:p>
            <a:r>
              <a:rPr lang="en-GB" sz="2000" b="1" dirty="0">
                <a:solidFill>
                  <a:schemeClr val="bg1"/>
                </a:solidFill>
              </a:rPr>
              <a:t>Supporting innovative start and</a:t>
            </a:r>
          </a:p>
          <a:p>
            <a:r>
              <a:rPr lang="en-GB" sz="2000" b="1" dirty="0">
                <a:solidFill>
                  <a:schemeClr val="bg1"/>
                </a:solidFill>
              </a:rPr>
              <a:t>scaleups through the Covid19 crisis</a:t>
            </a:r>
          </a:p>
        </p:txBody>
      </p:sp>
    </p:spTree>
    <p:extLst>
      <p:ext uri="{BB962C8B-B14F-4D97-AF65-F5344CB8AC3E}">
        <p14:creationId xmlns:p14="http://schemas.microsoft.com/office/powerpoint/2010/main" val="1029899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CC970-3B84-4F82-A629-F540E18796EF}"/>
              </a:ext>
            </a:extLst>
          </p:cNvPr>
          <p:cNvSpPr>
            <a:spLocks noGrp="1"/>
          </p:cNvSpPr>
          <p:nvPr>
            <p:ph type="title"/>
          </p:nvPr>
        </p:nvSpPr>
        <p:spPr/>
        <p:txBody>
          <a:bodyPr/>
          <a:lstStyle/>
          <a:p>
            <a:r>
              <a:rPr lang="en-GB" dirty="0"/>
              <a:t>To discuss sponsorship, please contact..</a:t>
            </a:r>
          </a:p>
        </p:txBody>
      </p:sp>
      <p:sp>
        <p:nvSpPr>
          <p:cNvPr id="3" name="TextBox 2">
            <a:extLst>
              <a:ext uri="{FF2B5EF4-FFF2-40B4-BE49-F238E27FC236}">
                <a16:creationId xmlns:a16="http://schemas.microsoft.com/office/drawing/2014/main" id="{A6CCF583-26C7-4754-86A1-801E8BA7CA7F}"/>
              </a:ext>
            </a:extLst>
          </p:cNvPr>
          <p:cNvSpPr txBox="1"/>
          <p:nvPr/>
        </p:nvSpPr>
        <p:spPr>
          <a:xfrm>
            <a:off x="838200" y="2290618"/>
            <a:ext cx="4050532" cy="1477328"/>
          </a:xfrm>
          <a:prstGeom prst="rect">
            <a:avLst/>
          </a:prstGeom>
          <a:noFill/>
        </p:spPr>
        <p:txBody>
          <a:bodyPr wrap="none" rtlCol="0">
            <a:spAutoFit/>
          </a:bodyPr>
          <a:lstStyle/>
          <a:p>
            <a:r>
              <a:rPr lang="en-GB" dirty="0"/>
              <a:t>Mark Brownridge – EISA Director General</a:t>
            </a:r>
          </a:p>
          <a:p>
            <a:endParaRPr lang="en-GB" dirty="0"/>
          </a:p>
          <a:p>
            <a:r>
              <a:rPr lang="en-GB" dirty="0">
                <a:hlinkClick r:id="rId2"/>
              </a:rPr>
              <a:t>mark@eisa.org.uk</a:t>
            </a:r>
            <a:endParaRPr lang="en-GB" dirty="0"/>
          </a:p>
          <a:p>
            <a:endParaRPr lang="en-GB" dirty="0"/>
          </a:p>
          <a:p>
            <a:r>
              <a:rPr lang="en-GB" dirty="0"/>
              <a:t>07502467104</a:t>
            </a:r>
          </a:p>
        </p:txBody>
      </p:sp>
    </p:spTree>
    <p:extLst>
      <p:ext uri="{BB962C8B-B14F-4D97-AF65-F5344CB8AC3E}">
        <p14:creationId xmlns:p14="http://schemas.microsoft.com/office/powerpoint/2010/main" val="1788209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A2DB34-12E8-49FD-B94B-95E22901A6C1}"/>
              </a:ext>
            </a:extLst>
          </p:cNvPr>
          <p:cNvSpPr>
            <a:spLocks noGrp="1"/>
          </p:cNvSpPr>
          <p:nvPr>
            <p:ph type="title"/>
          </p:nvPr>
        </p:nvSpPr>
        <p:spPr>
          <a:xfrm>
            <a:off x="838201" y="802641"/>
            <a:ext cx="3494362" cy="4930986"/>
          </a:xfrm>
        </p:spPr>
        <p:txBody>
          <a:bodyPr>
            <a:normAutofit/>
          </a:bodyPr>
          <a:lstStyle/>
          <a:p>
            <a:pPr algn="r"/>
            <a:r>
              <a:rPr lang="en-GB" b="1" dirty="0"/>
              <a:t>Overcoming the barriers</a:t>
            </a:r>
            <a:br>
              <a:rPr lang="en-GB" b="1" dirty="0"/>
            </a:br>
            <a:br>
              <a:rPr lang="en-GB" b="1" dirty="0"/>
            </a:br>
            <a:r>
              <a:rPr lang="en-GB" sz="1800" dirty="0">
                <a:latin typeface="+mn-lt"/>
              </a:rPr>
              <a:t>One of the barriers to our lobbying efforts is the lack of available data surrounding the schemes and their effectiven</a:t>
            </a:r>
            <a:r>
              <a:rPr lang="en-GB" sz="1800" dirty="0"/>
              <a:t>ess. </a:t>
            </a:r>
            <a:br>
              <a:rPr lang="en-GB" dirty="0"/>
            </a:br>
            <a:br>
              <a:rPr lang="en-GB" b="1" dirty="0"/>
            </a:br>
            <a:endParaRPr lang="en-GB" dirty="0">
              <a:solidFill>
                <a:schemeClr val="accent1"/>
              </a:solidFill>
            </a:endParaRP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89977C-5D23-4F32-A441-E3333B9AB8A2}"/>
              </a:ext>
            </a:extLst>
          </p:cNvPr>
          <p:cNvSpPr>
            <a:spLocks noGrp="1"/>
          </p:cNvSpPr>
          <p:nvPr>
            <p:ph sz="half" idx="1"/>
          </p:nvPr>
        </p:nvSpPr>
        <p:spPr>
          <a:xfrm>
            <a:off x="4976030" y="963507"/>
            <a:ext cx="6250940" cy="2304627"/>
          </a:xfrm>
        </p:spPr>
        <p:txBody>
          <a:bodyPr anchor="b">
            <a:normAutofit fontScale="92500" lnSpcReduction="10000"/>
          </a:bodyPr>
          <a:lstStyle/>
          <a:p>
            <a:endParaRPr lang="en-GB" sz="2000" dirty="0"/>
          </a:p>
          <a:p>
            <a:r>
              <a:rPr lang="en-GB" sz="2000" dirty="0"/>
              <a:t>We know there is market failure and funding gaps within the SME landscape that we serve. We also know EIS and SEIS backed businesses are more successful than non EIS and SEIS backed businesses but what we need more than ever is quantitative and qualitative evidence to back this up, prove these are norms not the exceptions and present as strong an analytical case as possible to the powers that be. </a:t>
            </a:r>
          </a:p>
          <a:p>
            <a:endParaRPr lang="en-GB" sz="2000" dirty="0"/>
          </a:p>
        </p:txBody>
      </p:sp>
      <p:sp>
        <p:nvSpPr>
          <p:cNvPr id="4" name="Content Placeholder 3">
            <a:extLst>
              <a:ext uri="{FF2B5EF4-FFF2-40B4-BE49-F238E27FC236}">
                <a16:creationId xmlns:a16="http://schemas.microsoft.com/office/drawing/2014/main" id="{DE0EDF77-6FF3-4BD1-B461-9ED7344D15CD}"/>
              </a:ext>
            </a:extLst>
          </p:cNvPr>
          <p:cNvSpPr>
            <a:spLocks noGrp="1"/>
          </p:cNvSpPr>
          <p:nvPr>
            <p:ph sz="half" idx="2"/>
          </p:nvPr>
        </p:nvSpPr>
        <p:spPr>
          <a:xfrm>
            <a:off x="4976030" y="3589866"/>
            <a:ext cx="6250940" cy="2304628"/>
          </a:xfrm>
        </p:spPr>
        <p:txBody>
          <a:bodyPr>
            <a:normAutofit fontScale="92500" lnSpcReduction="10000"/>
          </a:bodyPr>
          <a:lstStyle/>
          <a:p>
            <a:r>
              <a:rPr lang="en-GB" sz="2000" b="1" i="1" dirty="0"/>
              <a:t>Only with this can we mount a robust case for the implementation of our recommendations.</a:t>
            </a:r>
          </a:p>
          <a:p>
            <a:endParaRPr lang="en-GB" sz="2000" dirty="0"/>
          </a:p>
        </p:txBody>
      </p:sp>
    </p:spTree>
    <p:extLst>
      <p:ext uri="{BB962C8B-B14F-4D97-AF65-F5344CB8AC3E}">
        <p14:creationId xmlns:p14="http://schemas.microsoft.com/office/powerpoint/2010/main" val="14012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B0833FE-77A9-4880-9D47-239273EF4B52}"/>
              </a:ext>
            </a:extLst>
          </p:cNvPr>
          <p:cNvSpPr>
            <a:spLocks noGrp="1"/>
          </p:cNvSpPr>
          <p:nvPr>
            <p:ph type="title"/>
          </p:nvPr>
        </p:nvSpPr>
        <p:spPr>
          <a:xfrm>
            <a:off x="640079" y="2053641"/>
            <a:ext cx="3669161" cy="2760098"/>
          </a:xfrm>
        </p:spPr>
        <p:txBody>
          <a:bodyPr>
            <a:normAutofit/>
          </a:bodyPr>
          <a:lstStyle/>
          <a:p>
            <a:r>
              <a:rPr lang="en-GB" sz="3700">
                <a:solidFill>
                  <a:srgbClr val="FFFFFF"/>
                </a:solidFill>
              </a:rPr>
              <a:t>Evidence based recommendations</a:t>
            </a:r>
          </a:p>
        </p:txBody>
      </p:sp>
      <p:sp>
        <p:nvSpPr>
          <p:cNvPr id="3" name="Content Placeholder 2">
            <a:extLst>
              <a:ext uri="{FF2B5EF4-FFF2-40B4-BE49-F238E27FC236}">
                <a16:creationId xmlns:a16="http://schemas.microsoft.com/office/drawing/2014/main" id="{AD08EF3B-1438-44AE-8C39-9F84285658C4}"/>
              </a:ext>
            </a:extLst>
          </p:cNvPr>
          <p:cNvSpPr>
            <a:spLocks noGrp="1"/>
          </p:cNvSpPr>
          <p:nvPr>
            <p:ph idx="1"/>
          </p:nvPr>
        </p:nvSpPr>
        <p:spPr>
          <a:xfrm>
            <a:off x="6090574" y="801866"/>
            <a:ext cx="5306084" cy="5230634"/>
          </a:xfrm>
        </p:spPr>
        <p:txBody>
          <a:bodyPr anchor="ctr">
            <a:normAutofit/>
          </a:bodyPr>
          <a:lstStyle/>
          <a:p>
            <a:r>
              <a:rPr lang="en-GB" sz="2200">
                <a:solidFill>
                  <a:srgbClr val="000000"/>
                </a:solidFill>
              </a:rPr>
              <a:t>HM Treasury and Government increasingly seek out and require this type of evidence before making any decision so it is incumbent on us as the tax advantaged industry to set the agenda and provide this. Its obvious that the Government has now finished putting in place emergency funding measures and the focus is now turning on recovery/growth funding. It also clear that the Government is back in listening or consultation mode and has set up a number of forums and roundtables to gather date and feedback. Many observers are seeing this as an opportunity for “resetting” the economy and a particular emphasis has already been placed on Growth Capital for SMEs.</a:t>
            </a:r>
          </a:p>
          <a:p>
            <a:endParaRPr lang="en-GB" sz="2200">
              <a:solidFill>
                <a:srgbClr val="000000"/>
              </a:solidFill>
            </a:endParaRPr>
          </a:p>
        </p:txBody>
      </p:sp>
    </p:spTree>
    <p:extLst>
      <p:ext uri="{BB962C8B-B14F-4D97-AF65-F5344CB8AC3E}">
        <p14:creationId xmlns:p14="http://schemas.microsoft.com/office/powerpoint/2010/main" val="120262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DD8306-DFF8-41A4-895D-228C86663C3B}"/>
              </a:ext>
            </a:extLst>
          </p:cNvPr>
          <p:cNvSpPr>
            <a:spLocks noGrp="1"/>
          </p:cNvSpPr>
          <p:nvPr>
            <p:ph type="title"/>
          </p:nvPr>
        </p:nvSpPr>
        <p:spPr>
          <a:xfrm>
            <a:off x="838200" y="668377"/>
            <a:ext cx="10515600" cy="1325563"/>
          </a:xfrm>
        </p:spPr>
        <p:txBody>
          <a:bodyPr>
            <a:normAutofit/>
          </a:bodyPr>
          <a:lstStyle/>
          <a:p>
            <a:r>
              <a:rPr lang="en-GB" b="1" dirty="0"/>
              <a:t>In summary</a:t>
            </a:r>
          </a:p>
        </p:txBody>
      </p:sp>
      <p:sp>
        <p:nvSpPr>
          <p:cNvPr id="3" name="Content Placeholder 2">
            <a:extLst>
              <a:ext uri="{FF2B5EF4-FFF2-40B4-BE49-F238E27FC236}">
                <a16:creationId xmlns:a16="http://schemas.microsoft.com/office/drawing/2014/main" id="{F3802900-59A0-44E2-9BC5-BD0BF8DC6977}"/>
              </a:ext>
            </a:extLst>
          </p:cNvPr>
          <p:cNvSpPr>
            <a:spLocks noGrp="1"/>
          </p:cNvSpPr>
          <p:nvPr>
            <p:ph sz="half" idx="1"/>
          </p:nvPr>
        </p:nvSpPr>
        <p:spPr>
          <a:xfrm>
            <a:off x="838200" y="2177456"/>
            <a:ext cx="5097780" cy="3795748"/>
          </a:xfrm>
        </p:spPr>
        <p:txBody>
          <a:bodyPr>
            <a:normAutofit/>
          </a:bodyPr>
          <a:lstStyle/>
          <a:p>
            <a:r>
              <a:rPr lang="en-GB" sz="2400" dirty="0"/>
              <a:t>Now is an opportune time to come together as an industry, collect data and make our recommendations. </a:t>
            </a:r>
          </a:p>
        </p:txBody>
      </p:sp>
      <p:sp>
        <p:nvSpPr>
          <p:cNvPr id="4" name="Content Placeholder 3">
            <a:extLst>
              <a:ext uri="{FF2B5EF4-FFF2-40B4-BE49-F238E27FC236}">
                <a16:creationId xmlns:a16="http://schemas.microsoft.com/office/drawing/2014/main" id="{FE614D33-5E17-4987-8E6D-DFF7EC70A3DB}"/>
              </a:ext>
            </a:extLst>
          </p:cNvPr>
          <p:cNvSpPr>
            <a:spLocks noGrp="1"/>
          </p:cNvSpPr>
          <p:nvPr>
            <p:ph sz="half" idx="2"/>
          </p:nvPr>
        </p:nvSpPr>
        <p:spPr>
          <a:xfrm>
            <a:off x="6256020" y="2177456"/>
            <a:ext cx="5097780" cy="3795748"/>
          </a:xfrm>
        </p:spPr>
        <p:txBody>
          <a:bodyPr>
            <a:normAutofit/>
          </a:bodyPr>
          <a:lstStyle/>
          <a:p>
            <a:r>
              <a:rPr lang="en-GB" sz="2400" dirty="0"/>
              <a:t>The Government is listening, we have a Budget in November and EU withdrawal at the end of the year all of which offer hope that substantive and positive changes to our schemes can be achieved</a:t>
            </a:r>
          </a:p>
        </p:txBody>
      </p:sp>
    </p:spTree>
    <p:extLst>
      <p:ext uri="{BB962C8B-B14F-4D97-AF65-F5344CB8AC3E}">
        <p14:creationId xmlns:p14="http://schemas.microsoft.com/office/powerpoint/2010/main" val="2363429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025E2AA9-10C9-4A14-BEA3-064CD0131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F076F371-EE61-49EA-AA2A-3582C3AC9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863721" cy="4984915"/>
          </a:xfrm>
          <a:custGeom>
            <a:avLst/>
            <a:gdLst>
              <a:gd name="connsiteX0" fmla="*/ 0 w 5863721"/>
              <a:gd name="connsiteY0" fmla="*/ 0 h 4984915"/>
              <a:gd name="connsiteX1" fmla="*/ 5863721 w 5863721"/>
              <a:gd name="connsiteY1" fmla="*/ 0 h 4984915"/>
              <a:gd name="connsiteX2" fmla="*/ 5844576 w 5863721"/>
              <a:gd name="connsiteY2" fmla="*/ 326138 h 4984915"/>
              <a:gd name="connsiteX3" fmla="*/ 5796589 w 5863721"/>
              <a:gd name="connsiteY3" fmla="*/ 693884 h 4984915"/>
              <a:gd name="connsiteX4" fmla="*/ 148386 w 5863721"/>
              <a:gd name="connsiteY4" fmla="*/ 4951022 h 4984915"/>
              <a:gd name="connsiteX5" fmla="*/ 0 w 5863721"/>
              <a:gd name="connsiteY5" fmla="*/ 4930112 h 498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1A95254-976C-48ED-8B20-ADCA7EF46511}"/>
              </a:ext>
            </a:extLst>
          </p:cNvPr>
          <p:cNvSpPr>
            <a:spLocks noGrp="1"/>
          </p:cNvSpPr>
          <p:nvPr>
            <p:ph type="title"/>
          </p:nvPr>
        </p:nvSpPr>
        <p:spPr>
          <a:xfrm>
            <a:off x="804671" y="365125"/>
            <a:ext cx="3793706" cy="3117038"/>
          </a:xfrm>
        </p:spPr>
        <p:txBody>
          <a:bodyPr anchor="ctr">
            <a:normAutofit fontScale="90000"/>
          </a:bodyPr>
          <a:lstStyle/>
          <a:p>
            <a:r>
              <a:rPr lang="en-GB" b="1" dirty="0"/>
              <a:t>We need your help, and more specifically, offer of sponsorship to help the fund the project</a:t>
            </a:r>
            <a:endParaRPr lang="en-GB" dirty="0"/>
          </a:p>
        </p:txBody>
      </p:sp>
      <p:sp>
        <p:nvSpPr>
          <p:cNvPr id="3" name="Content Placeholder 2">
            <a:extLst>
              <a:ext uri="{FF2B5EF4-FFF2-40B4-BE49-F238E27FC236}">
                <a16:creationId xmlns:a16="http://schemas.microsoft.com/office/drawing/2014/main" id="{5473BBBF-3230-436A-A474-5BF1C1D64EAB}"/>
              </a:ext>
            </a:extLst>
          </p:cNvPr>
          <p:cNvSpPr>
            <a:spLocks noGrp="1"/>
          </p:cNvSpPr>
          <p:nvPr>
            <p:ph idx="1"/>
          </p:nvPr>
        </p:nvSpPr>
        <p:spPr>
          <a:xfrm>
            <a:off x="6374219" y="994145"/>
            <a:ext cx="5156364" cy="4832498"/>
          </a:xfrm>
        </p:spPr>
        <p:txBody>
          <a:bodyPr anchor="ctr">
            <a:normAutofit/>
          </a:bodyPr>
          <a:lstStyle/>
          <a:p>
            <a:r>
              <a:rPr lang="en-GB" sz="2400" dirty="0"/>
              <a:t>EISA has surveyed its members about the viability of a major research project that seeks to collect the data mentioned above and assess both the market failure and the efficacy of the EIS, SEIS and VCT schemes. 90% of EISA members were supportive of such a project so we would like to commence that work asap</a:t>
            </a:r>
            <a:endParaRPr lang="en-GB" sz="2100" dirty="0"/>
          </a:p>
        </p:txBody>
      </p:sp>
    </p:spTree>
    <p:extLst>
      <p:ext uri="{BB962C8B-B14F-4D97-AF65-F5344CB8AC3E}">
        <p14:creationId xmlns:p14="http://schemas.microsoft.com/office/powerpoint/2010/main" val="23866094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BF0BC-F29A-44B7-8CF2-5275D8B23B19}"/>
              </a:ext>
            </a:extLst>
          </p:cNvPr>
          <p:cNvSpPr>
            <a:spLocks noGrp="1"/>
          </p:cNvSpPr>
          <p:nvPr>
            <p:ph type="title"/>
          </p:nvPr>
        </p:nvSpPr>
        <p:spPr>
          <a:xfrm>
            <a:off x="804673" y="1445494"/>
            <a:ext cx="3616856" cy="4376572"/>
          </a:xfrm>
        </p:spPr>
        <p:txBody>
          <a:bodyPr vert="horz" lIns="91440" tIns="45720" rIns="91440" bIns="45720" rtlCol="0" anchor="ctr">
            <a:normAutofit/>
          </a:bodyPr>
          <a:lstStyle/>
          <a:p>
            <a:r>
              <a:rPr lang="en-US" sz="4800" kern="1200">
                <a:solidFill>
                  <a:schemeClr val="tx1"/>
                </a:solidFill>
                <a:latin typeface="+mj-lt"/>
                <a:ea typeface="+mj-ea"/>
                <a:cs typeface="+mj-cs"/>
              </a:rPr>
              <a:t>What the research project will cover</a:t>
            </a:r>
          </a:p>
        </p:txBody>
      </p:sp>
      <p:sp>
        <p:nvSpPr>
          <p:cNvPr id="30" name="Freeform: Shape 29">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2D376D6-3A7F-44E4-AABB-9A18F4D6A040}"/>
              </a:ext>
            </a:extLst>
          </p:cNvPr>
          <p:cNvSpPr>
            <a:spLocks noGrp="1"/>
          </p:cNvSpPr>
          <p:nvPr>
            <p:ph sz="half" idx="1"/>
          </p:nvPr>
        </p:nvSpPr>
        <p:spPr>
          <a:xfrm>
            <a:off x="6096000" y="1399032"/>
            <a:ext cx="5501834" cy="4471416"/>
          </a:xfrm>
        </p:spPr>
        <p:txBody>
          <a:bodyPr vert="horz" lIns="91440" tIns="45720" rIns="91440" bIns="45720" rtlCol="0" anchor="ctr">
            <a:normAutofit/>
          </a:bodyPr>
          <a:lstStyle/>
          <a:p>
            <a:pPr marL="0" indent="0">
              <a:buNone/>
            </a:pPr>
            <a:r>
              <a:rPr lang="en-US" sz="2200" b="1" dirty="0">
                <a:solidFill>
                  <a:schemeClr val="bg1"/>
                </a:solidFill>
              </a:rPr>
              <a:t>Overall Objective</a:t>
            </a:r>
            <a:endParaRPr lang="en-US" sz="2200" dirty="0">
              <a:solidFill>
                <a:schemeClr val="bg1"/>
              </a:solidFill>
            </a:endParaRPr>
          </a:p>
          <a:p>
            <a:pPr lvl="0"/>
            <a:r>
              <a:rPr lang="en-US" sz="2200" dirty="0">
                <a:solidFill>
                  <a:schemeClr val="bg1"/>
                </a:solidFill>
              </a:rPr>
              <a:t>Increase the amount of capital available to UK growth businesses through EIS, SEIS and VCT while making it attractive for investors to continue to use the schemes</a:t>
            </a:r>
          </a:p>
          <a:p>
            <a:endParaRPr lang="en-US" sz="2200" dirty="0">
              <a:solidFill>
                <a:schemeClr val="bg1"/>
              </a:solidFill>
            </a:endParaRPr>
          </a:p>
        </p:txBody>
      </p:sp>
    </p:spTree>
    <p:extLst>
      <p:ext uri="{BB962C8B-B14F-4D97-AF65-F5344CB8AC3E}">
        <p14:creationId xmlns:p14="http://schemas.microsoft.com/office/powerpoint/2010/main" val="287522218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DAB5930C-EF54-4348-84CF-EBDB8F6EB122}"/>
              </a:ext>
            </a:extLst>
          </p:cNvPr>
          <p:cNvGraphicFramePr/>
          <p:nvPr>
            <p:extLst>
              <p:ext uri="{D42A27DB-BD31-4B8C-83A1-F6EECF244321}">
                <p14:modId xmlns:p14="http://schemas.microsoft.com/office/powerpoint/2010/main" val="4255459180"/>
              </p:ext>
            </p:extLst>
          </p:nvPr>
        </p:nvGraphicFramePr>
        <p:xfrm>
          <a:off x="1864946"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259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5BC72-A453-4AAE-A824-EF6B18504044}"/>
              </a:ext>
            </a:extLst>
          </p:cNvPr>
          <p:cNvSpPr>
            <a:spLocks noGrp="1"/>
          </p:cNvSpPr>
          <p:nvPr>
            <p:ph type="title"/>
          </p:nvPr>
        </p:nvSpPr>
        <p:spPr/>
        <p:txBody>
          <a:bodyPr/>
          <a:lstStyle/>
          <a:p>
            <a:r>
              <a:rPr lang="en-GB" b="1" dirty="0"/>
              <a:t>Action Plan</a:t>
            </a:r>
          </a:p>
        </p:txBody>
      </p:sp>
      <p:graphicFrame>
        <p:nvGraphicFramePr>
          <p:cNvPr id="5" name="Content Placeholder 4">
            <a:extLst>
              <a:ext uri="{FF2B5EF4-FFF2-40B4-BE49-F238E27FC236}">
                <a16:creationId xmlns:a16="http://schemas.microsoft.com/office/drawing/2014/main" id="{D73A9005-E985-43D6-BB71-4E42331B2EDE}"/>
              </a:ext>
            </a:extLst>
          </p:cNvPr>
          <p:cNvGraphicFramePr>
            <a:graphicFrameLocks noGrp="1"/>
          </p:cNvGraphicFramePr>
          <p:nvPr>
            <p:ph idx="1"/>
            <p:extLst>
              <p:ext uri="{D42A27DB-BD31-4B8C-83A1-F6EECF244321}">
                <p14:modId xmlns:p14="http://schemas.microsoft.com/office/powerpoint/2010/main" val="311472433"/>
              </p:ext>
            </p:extLst>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2991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14BAF03-3B68-428B-816B-6B703F5185DB}"/>
              </a:ext>
            </a:extLst>
          </p:cNvPr>
          <p:cNvSpPr>
            <a:spLocks noGrp="1"/>
          </p:cNvSpPr>
          <p:nvPr>
            <p:ph type="title"/>
          </p:nvPr>
        </p:nvSpPr>
        <p:spPr>
          <a:xfrm>
            <a:off x="838200" y="1412488"/>
            <a:ext cx="2899189" cy="4363844"/>
          </a:xfrm>
        </p:spPr>
        <p:txBody>
          <a:bodyPr anchor="t">
            <a:normAutofit/>
          </a:bodyPr>
          <a:lstStyle/>
          <a:p>
            <a:r>
              <a:rPr lang="en-GB" sz="4000">
                <a:solidFill>
                  <a:srgbClr val="FFFFFF"/>
                </a:solidFill>
              </a:rPr>
              <a:t>Sponsorship benefits</a:t>
            </a:r>
          </a:p>
        </p:txBody>
      </p:sp>
      <p:sp>
        <p:nvSpPr>
          <p:cNvPr id="3" name="Content Placeholder 2">
            <a:extLst>
              <a:ext uri="{FF2B5EF4-FFF2-40B4-BE49-F238E27FC236}">
                <a16:creationId xmlns:a16="http://schemas.microsoft.com/office/drawing/2014/main" id="{AB86094C-7993-49AB-861C-6E83C2E75415}"/>
              </a:ext>
            </a:extLst>
          </p:cNvPr>
          <p:cNvSpPr>
            <a:spLocks noGrp="1"/>
          </p:cNvSpPr>
          <p:nvPr>
            <p:ph sz="half" idx="1"/>
          </p:nvPr>
        </p:nvSpPr>
        <p:spPr>
          <a:xfrm>
            <a:off x="4380855" y="1412489"/>
            <a:ext cx="3427283" cy="4363844"/>
          </a:xfrm>
        </p:spPr>
        <p:txBody>
          <a:bodyPr>
            <a:normAutofit/>
          </a:bodyPr>
          <a:lstStyle/>
          <a:p>
            <a:r>
              <a:rPr lang="en-GB" sz="2000"/>
              <a:t>Your chance to shape the future of our industry</a:t>
            </a:r>
          </a:p>
          <a:p>
            <a:endParaRPr lang="en-GB" sz="2000"/>
          </a:p>
          <a:p>
            <a:r>
              <a:rPr lang="en-GB" sz="2000"/>
              <a:t>Involvement in the design of the data collection</a:t>
            </a:r>
          </a:p>
          <a:p>
            <a:endParaRPr lang="en-GB" sz="2000"/>
          </a:p>
          <a:p>
            <a:r>
              <a:rPr lang="en-GB" sz="2000"/>
              <a:t>First sight of data results and recommendations</a:t>
            </a:r>
          </a:p>
          <a:p>
            <a:endParaRPr lang="en-GB" sz="2000"/>
          </a:p>
        </p:txBody>
      </p:sp>
      <p:cxnSp>
        <p:nvCxnSpPr>
          <p:cNvPr id="11"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28130A46-3448-4757-BC9C-5E6094E51957}"/>
              </a:ext>
            </a:extLst>
          </p:cNvPr>
          <p:cNvSpPr>
            <a:spLocks noGrp="1"/>
          </p:cNvSpPr>
          <p:nvPr>
            <p:ph sz="half" idx="2"/>
          </p:nvPr>
        </p:nvSpPr>
        <p:spPr>
          <a:xfrm>
            <a:off x="8451604" y="1412489"/>
            <a:ext cx="3197701" cy="4363844"/>
          </a:xfrm>
        </p:spPr>
        <p:txBody>
          <a:bodyPr>
            <a:normAutofit/>
          </a:bodyPr>
          <a:lstStyle/>
          <a:p>
            <a:r>
              <a:rPr lang="en-GB" sz="2000"/>
              <a:t>Founding member of PR and political campaigns</a:t>
            </a:r>
          </a:p>
          <a:p>
            <a:endParaRPr lang="en-GB" sz="2000"/>
          </a:p>
          <a:p>
            <a:r>
              <a:rPr lang="en-GB" sz="2000"/>
              <a:t>Attribution in project report</a:t>
            </a:r>
          </a:p>
          <a:p>
            <a:endParaRPr lang="en-GB" sz="2000"/>
          </a:p>
          <a:p>
            <a:r>
              <a:rPr lang="en-GB" sz="2000"/>
              <a:t>PR coverage through social media and other channels</a:t>
            </a:r>
          </a:p>
        </p:txBody>
      </p:sp>
    </p:spTree>
    <p:extLst>
      <p:ext uri="{BB962C8B-B14F-4D97-AF65-F5344CB8AC3E}">
        <p14:creationId xmlns:p14="http://schemas.microsoft.com/office/powerpoint/2010/main" val="20668668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F7CFCBB52B7244CB312F885FB49A8D8" ma:contentTypeVersion="15" ma:contentTypeDescription="Create a new document." ma:contentTypeScope="" ma:versionID="4272f19fdfaa2d4f650b84ac0a4157f6">
  <xsd:schema xmlns:xsd="http://www.w3.org/2001/XMLSchema" xmlns:xs="http://www.w3.org/2001/XMLSchema" xmlns:p="http://schemas.microsoft.com/office/2006/metadata/properties" xmlns:ns3="3a6975c6-8e9c-4bfb-886c-daeaddf35ca0" xmlns:ns4="9da9a517-244f-4d4b-9730-74300f03f9c3" targetNamespace="http://schemas.microsoft.com/office/2006/metadata/properties" ma:root="true" ma:fieldsID="dbec5e1048be8b54d7895a311f279bd2" ns3:_="" ns4:_="">
    <xsd:import namespace="3a6975c6-8e9c-4bfb-886c-daeaddf35ca0"/>
    <xsd:import namespace="9da9a517-244f-4d4b-9730-74300f03f9c3"/>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6975c6-8e9c-4bfb-886c-daeaddf35ca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da9a517-244f-4d4b-9730-74300f03f9c3"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88E8B8-5295-4F9D-9100-C4B4A964729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CDD1381-7BB7-4EAC-8F58-77BCA85D17FF}">
  <ds:schemaRefs>
    <ds:schemaRef ds:uri="http://schemas.microsoft.com/sharepoint/v3/contenttype/forms"/>
  </ds:schemaRefs>
</ds:datastoreItem>
</file>

<file path=customXml/itemProps3.xml><?xml version="1.0" encoding="utf-8"?>
<ds:datastoreItem xmlns:ds="http://schemas.openxmlformats.org/officeDocument/2006/customXml" ds:itemID="{A52CCF0A-961D-42E1-AF30-404CFA2FF1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6975c6-8e9c-4bfb-886c-daeaddf35ca0"/>
    <ds:schemaRef ds:uri="9da9a517-244f-4d4b-9730-74300f03f9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97</TotalTime>
  <Words>800</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Symbol</vt:lpstr>
      <vt:lpstr>Office Theme</vt:lpstr>
      <vt:lpstr>PowerPoint Presentation</vt:lpstr>
      <vt:lpstr>Overcoming the barriers  One of the barriers to our lobbying efforts is the lack of available data surrounding the schemes and their effectiveness.   </vt:lpstr>
      <vt:lpstr>Evidence based recommendations</vt:lpstr>
      <vt:lpstr>In summary</vt:lpstr>
      <vt:lpstr>We need your help, and more specifically, offer of sponsorship to help the fund the project</vt:lpstr>
      <vt:lpstr>What the research project will cover</vt:lpstr>
      <vt:lpstr>PowerPoint Presentation</vt:lpstr>
      <vt:lpstr>Action Plan</vt:lpstr>
      <vt:lpstr>Sponsorship benefits</vt:lpstr>
      <vt:lpstr>To discuss sponsorship, please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Brownridge</dc:creator>
  <cp:lastModifiedBy>Mark Brownridge</cp:lastModifiedBy>
  <cp:revision>6</cp:revision>
  <dcterms:created xsi:type="dcterms:W3CDTF">2020-06-18T14:11:13Z</dcterms:created>
  <dcterms:modified xsi:type="dcterms:W3CDTF">2020-06-22T10:36:12Z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0x010100FF7CFCBB52B7244CB312F885FB49A8D8</vt:lpwstr>
  </property>
</Properties>
</file>